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20"/>
  </p:notesMasterIdLst>
  <p:sldIdLst>
    <p:sldId id="256" r:id="rId5"/>
    <p:sldId id="257" r:id="rId6"/>
    <p:sldId id="258" r:id="rId7"/>
    <p:sldId id="259" r:id="rId8"/>
    <p:sldId id="266" r:id="rId9"/>
    <p:sldId id="260" r:id="rId10"/>
    <p:sldId id="261" r:id="rId11"/>
    <p:sldId id="268" r:id="rId12"/>
    <p:sldId id="263" r:id="rId13"/>
    <p:sldId id="264" r:id="rId14"/>
    <p:sldId id="265" r:id="rId15"/>
    <p:sldId id="267" r:id="rId16"/>
    <p:sldId id="269" r:id="rId17"/>
    <p:sldId id="270" r:id="rId18"/>
    <p:sldId id="271" r:id="rId1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DBBF3F-7ACF-49B0-BC16-111C0B7BDA32}" v="1" dt="2022-09-15T14:48:56.6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ss, Zahra" userId="e094f0bc-8c7d-4256-b357-a41998fc32a4" providerId="ADAL" clId="{86DBBF3F-7ACF-49B0-BC16-111C0B7BDA32}"/>
    <pc:docChg chg="custSel addSld modSld">
      <pc:chgData name="Moss, Zahra" userId="e094f0bc-8c7d-4256-b357-a41998fc32a4" providerId="ADAL" clId="{86DBBF3F-7ACF-49B0-BC16-111C0B7BDA32}" dt="2022-09-15T14:56:49.163" v="422" actId="20577"/>
      <pc:docMkLst>
        <pc:docMk/>
      </pc:docMkLst>
      <pc:sldChg chg="addSp delSp modSp new mod modClrScheme chgLayout">
        <pc:chgData name="Moss, Zahra" userId="e094f0bc-8c7d-4256-b357-a41998fc32a4" providerId="ADAL" clId="{86DBBF3F-7ACF-49B0-BC16-111C0B7BDA32}" dt="2022-09-15T14:50:07.612" v="186" actId="20577"/>
        <pc:sldMkLst>
          <pc:docMk/>
          <pc:sldMk cId="2689683705" sldId="266"/>
        </pc:sldMkLst>
        <pc:spChg chg="del mod ord">
          <ac:chgData name="Moss, Zahra" userId="e094f0bc-8c7d-4256-b357-a41998fc32a4" providerId="ADAL" clId="{86DBBF3F-7ACF-49B0-BC16-111C0B7BDA32}" dt="2022-09-15T14:48:22.370" v="1" actId="700"/>
          <ac:spMkLst>
            <pc:docMk/>
            <pc:sldMk cId="2689683705" sldId="266"/>
            <ac:spMk id="2" creationId="{E7A88E3A-C83E-8B4E-A3D7-D84CA3CC1271}"/>
          </ac:spMkLst>
        </pc:spChg>
        <pc:spChg chg="del mod ord">
          <ac:chgData name="Moss, Zahra" userId="e094f0bc-8c7d-4256-b357-a41998fc32a4" providerId="ADAL" clId="{86DBBF3F-7ACF-49B0-BC16-111C0B7BDA32}" dt="2022-09-15T14:48:22.370" v="1" actId="700"/>
          <ac:spMkLst>
            <pc:docMk/>
            <pc:sldMk cId="2689683705" sldId="266"/>
            <ac:spMk id="3" creationId="{A00828C3-8922-F795-BAC3-ADA7D2FE2DF9}"/>
          </ac:spMkLst>
        </pc:spChg>
        <pc:spChg chg="del mod ord">
          <ac:chgData name="Moss, Zahra" userId="e094f0bc-8c7d-4256-b357-a41998fc32a4" providerId="ADAL" clId="{86DBBF3F-7ACF-49B0-BC16-111C0B7BDA32}" dt="2022-09-15T14:48:22.370" v="1" actId="700"/>
          <ac:spMkLst>
            <pc:docMk/>
            <pc:sldMk cId="2689683705" sldId="266"/>
            <ac:spMk id="4" creationId="{9F5F1A57-8266-126C-0F56-693B3A469670}"/>
          </ac:spMkLst>
        </pc:spChg>
        <pc:spChg chg="add mod ord">
          <ac:chgData name="Moss, Zahra" userId="e094f0bc-8c7d-4256-b357-a41998fc32a4" providerId="ADAL" clId="{86DBBF3F-7ACF-49B0-BC16-111C0B7BDA32}" dt="2022-09-15T14:49:18.901" v="17" actId="20577"/>
          <ac:spMkLst>
            <pc:docMk/>
            <pc:sldMk cId="2689683705" sldId="266"/>
            <ac:spMk id="5" creationId="{641F4BB9-D35D-7F85-AC24-94C29D060B62}"/>
          </ac:spMkLst>
        </pc:spChg>
        <pc:spChg chg="add mod ord">
          <ac:chgData name="Moss, Zahra" userId="e094f0bc-8c7d-4256-b357-a41998fc32a4" providerId="ADAL" clId="{86DBBF3F-7ACF-49B0-BC16-111C0B7BDA32}" dt="2022-09-15T14:50:07.612" v="186" actId="20577"/>
          <ac:spMkLst>
            <pc:docMk/>
            <pc:sldMk cId="2689683705" sldId="266"/>
            <ac:spMk id="6" creationId="{C2BEB57B-9CB0-1C7F-4BED-39FA26A35C73}"/>
          </ac:spMkLst>
        </pc:spChg>
        <pc:spChg chg="add del mod ord">
          <ac:chgData name="Moss, Zahra" userId="e094f0bc-8c7d-4256-b357-a41998fc32a4" providerId="ADAL" clId="{86DBBF3F-7ACF-49B0-BC16-111C0B7BDA32}" dt="2022-09-15T14:48:56.600" v="2" actId="931"/>
          <ac:spMkLst>
            <pc:docMk/>
            <pc:sldMk cId="2689683705" sldId="266"/>
            <ac:spMk id="7" creationId="{665C9E07-140E-3DE4-DD89-54585A40B184}"/>
          </ac:spMkLst>
        </pc:spChg>
        <pc:picChg chg="add mod">
          <ac:chgData name="Moss, Zahra" userId="e094f0bc-8c7d-4256-b357-a41998fc32a4" providerId="ADAL" clId="{86DBBF3F-7ACF-49B0-BC16-111C0B7BDA32}" dt="2022-09-15T14:48:56.600" v="2" actId="931"/>
          <ac:picMkLst>
            <pc:docMk/>
            <pc:sldMk cId="2689683705" sldId="266"/>
            <ac:picMk id="9" creationId="{495ED97C-E57A-1D7F-2113-0AF6FACB0948}"/>
          </ac:picMkLst>
        </pc:picChg>
      </pc:sldChg>
      <pc:sldChg chg="modSp new mod">
        <pc:chgData name="Moss, Zahra" userId="e094f0bc-8c7d-4256-b357-a41998fc32a4" providerId="ADAL" clId="{86DBBF3F-7ACF-49B0-BC16-111C0B7BDA32}" dt="2022-09-15T14:56:49.163" v="422" actId="20577"/>
        <pc:sldMkLst>
          <pc:docMk/>
          <pc:sldMk cId="314430814" sldId="267"/>
        </pc:sldMkLst>
        <pc:spChg chg="mod">
          <ac:chgData name="Moss, Zahra" userId="e094f0bc-8c7d-4256-b357-a41998fc32a4" providerId="ADAL" clId="{86DBBF3F-7ACF-49B0-BC16-111C0B7BDA32}" dt="2022-09-15T14:55:35.243" v="196" actId="20577"/>
          <ac:spMkLst>
            <pc:docMk/>
            <pc:sldMk cId="314430814" sldId="267"/>
            <ac:spMk id="2" creationId="{C8DF0D3A-A83B-F74D-FCE6-FC403D67CD1F}"/>
          </ac:spMkLst>
        </pc:spChg>
        <pc:spChg chg="mod">
          <ac:chgData name="Moss, Zahra" userId="e094f0bc-8c7d-4256-b357-a41998fc32a4" providerId="ADAL" clId="{86DBBF3F-7ACF-49B0-BC16-111C0B7BDA32}" dt="2022-09-15T14:56:49.163" v="422" actId="20577"/>
          <ac:spMkLst>
            <pc:docMk/>
            <pc:sldMk cId="314430814" sldId="267"/>
            <ac:spMk id="3" creationId="{CA0B165F-89E5-5A57-2A41-1E0E1287D13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78BDEABB-6073-4620-BF8B-CA7BFFDA8978}" type="datetimeFigureOut">
              <a:rPr lang="en-US" smtClean="0"/>
              <a:t>9/16/2022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77C12247-B45D-4611-9595-264900E1D14E}" type="slidenum">
              <a:rPr lang="en-US" smtClean="0"/>
              <a:t>‹#›</a:t>
            </a:fld>
            <a:endParaRPr lang="en-US"/>
          </a:p>
        </p:txBody>
      </p:sp>
    </p:spTree>
    <p:extLst>
      <p:ext uri="{BB962C8B-B14F-4D97-AF65-F5344CB8AC3E}">
        <p14:creationId xmlns:p14="http://schemas.microsoft.com/office/powerpoint/2010/main" val="3280490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1</a:t>
            </a:fld>
            <a:endParaRPr lang="en-US"/>
          </a:p>
        </p:txBody>
      </p:sp>
    </p:spTree>
    <p:extLst>
      <p:ext uri="{BB962C8B-B14F-4D97-AF65-F5344CB8AC3E}">
        <p14:creationId xmlns:p14="http://schemas.microsoft.com/office/powerpoint/2010/main" val="3278688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10</a:t>
            </a:fld>
            <a:endParaRPr lang="en-US"/>
          </a:p>
        </p:txBody>
      </p:sp>
    </p:spTree>
    <p:extLst>
      <p:ext uri="{BB962C8B-B14F-4D97-AF65-F5344CB8AC3E}">
        <p14:creationId xmlns:p14="http://schemas.microsoft.com/office/powerpoint/2010/main" val="1224726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11</a:t>
            </a:fld>
            <a:endParaRPr lang="en-US"/>
          </a:p>
        </p:txBody>
      </p:sp>
    </p:spTree>
    <p:extLst>
      <p:ext uri="{BB962C8B-B14F-4D97-AF65-F5344CB8AC3E}">
        <p14:creationId xmlns:p14="http://schemas.microsoft.com/office/powerpoint/2010/main" val="2822538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12</a:t>
            </a:fld>
            <a:endParaRPr lang="en-US"/>
          </a:p>
        </p:txBody>
      </p:sp>
    </p:spTree>
    <p:extLst>
      <p:ext uri="{BB962C8B-B14F-4D97-AF65-F5344CB8AC3E}">
        <p14:creationId xmlns:p14="http://schemas.microsoft.com/office/powerpoint/2010/main" val="3176290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13</a:t>
            </a:fld>
            <a:endParaRPr lang="en-US"/>
          </a:p>
        </p:txBody>
      </p:sp>
    </p:spTree>
    <p:extLst>
      <p:ext uri="{BB962C8B-B14F-4D97-AF65-F5344CB8AC3E}">
        <p14:creationId xmlns:p14="http://schemas.microsoft.com/office/powerpoint/2010/main" val="1509083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14</a:t>
            </a:fld>
            <a:endParaRPr lang="en-US"/>
          </a:p>
        </p:txBody>
      </p:sp>
    </p:spTree>
    <p:extLst>
      <p:ext uri="{BB962C8B-B14F-4D97-AF65-F5344CB8AC3E}">
        <p14:creationId xmlns:p14="http://schemas.microsoft.com/office/powerpoint/2010/main" val="2303091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15</a:t>
            </a:fld>
            <a:endParaRPr lang="en-US"/>
          </a:p>
        </p:txBody>
      </p:sp>
    </p:spTree>
    <p:extLst>
      <p:ext uri="{BB962C8B-B14F-4D97-AF65-F5344CB8AC3E}">
        <p14:creationId xmlns:p14="http://schemas.microsoft.com/office/powerpoint/2010/main" val="315406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2</a:t>
            </a:fld>
            <a:endParaRPr lang="en-US"/>
          </a:p>
        </p:txBody>
      </p:sp>
    </p:spTree>
    <p:extLst>
      <p:ext uri="{BB962C8B-B14F-4D97-AF65-F5344CB8AC3E}">
        <p14:creationId xmlns:p14="http://schemas.microsoft.com/office/powerpoint/2010/main" val="2241134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3</a:t>
            </a:fld>
            <a:endParaRPr lang="en-US"/>
          </a:p>
        </p:txBody>
      </p:sp>
    </p:spTree>
    <p:extLst>
      <p:ext uri="{BB962C8B-B14F-4D97-AF65-F5344CB8AC3E}">
        <p14:creationId xmlns:p14="http://schemas.microsoft.com/office/powerpoint/2010/main" val="3741286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4</a:t>
            </a:fld>
            <a:endParaRPr lang="en-US"/>
          </a:p>
        </p:txBody>
      </p:sp>
    </p:spTree>
    <p:extLst>
      <p:ext uri="{BB962C8B-B14F-4D97-AF65-F5344CB8AC3E}">
        <p14:creationId xmlns:p14="http://schemas.microsoft.com/office/powerpoint/2010/main" val="2261781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5</a:t>
            </a:fld>
            <a:endParaRPr lang="en-US"/>
          </a:p>
        </p:txBody>
      </p:sp>
    </p:spTree>
    <p:extLst>
      <p:ext uri="{BB962C8B-B14F-4D97-AF65-F5344CB8AC3E}">
        <p14:creationId xmlns:p14="http://schemas.microsoft.com/office/powerpoint/2010/main" val="4185459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6</a:t>
            </a:fld>
            <a:endParaRPr lang="en-US"/>
          </a:p>
        </p:txBody>
      </p:sp>
    </p:spTree>
    <p:extLst>
      <p:ext uri="{BB962C8B-B14F-4D97-AF65-F5344CB8AC3E}">
        <p14:creationId xmlns:p14="http://schemas.microsoft.com/office/powerpoint/2010/main" val="1032136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7</a:t>
            </a:fld>
            <a:endParaRPr lang="en-US"/>
          </a:p>
        </p:txBody>
      </p:sp>
    </p:spTree>
    <p:extLst>
      <p:ext uri="{BB962C8B-B14F-4D97-AF65-F5344CB8AC3E}">
        <p14:creationId xmlns:p14="http://schemas.microsoft.com/office/powerpoint/2010/main" val="2906606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8</a:t>
            </a:fld>
            <a:endParaRPr lang="en-US"/>
          </a:p>
        </p:txBody>
      </p:sp>
    </p:spTree>
    <p:extLst>
      <p:ext uri="{BB962C8B-B14F-4D97-AF65-F5344CB8AC3E}">
        <p14:creationId xmlns:p14="http://schemas.microsoft.com/office/powerpoint/2010/main" val="1738658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C12247-B45D-4611-9595-264900E1D14E}" type="slidenum">
              <a:rPr lang="en-US" smtClean="0"/>
              <a:t>9</a:t>
            </a:fld>
            <a:endParaRPr lang="en-US"/>
          </a:p>
        </p:txBody>
      </p:sp>
    </p:spTree>
    <p:extLst>
      <p:ext uri="{BB962C8B-B14F-4D97-AF65-F5344CB8AC3E}">
        <p14:creationId xmlns:p14="http://schemas.microsoft.com/office/powerpoint/2010/main" val="36128139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DB78A697-9D75-4DE8-8C28-1296A6CF43C1}" type="datetimeFigureOut">
              <a:rPr lang="en-US" dirty="0"/>
              <a:t>9/16/2022</a:t>
            </a:fld>
            <a:endParaRPr lang="en-US" dirty="0"/>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pPr algn="r"/>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F3075A-B3CA-4308-8288-4AA3FDE33D80}" type="datetimeFigureOut">
              <a:rPr lang="en-US" dirty="0"/>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674B8D-FEEF-4ACC-AE11-BD533592BCDC}" type="datetimeFigureOut">
              <a:rPr lang="en-US" dirty="0"/>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0326006-7E0B-4944-9FC8-8FFECA54B11C}" type="datetimeFigureOut">
              <a:rPr lang="en-US" dirty="0"/>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5A3413-B80B-4905-8668-7292F4C8B0D5}" type="datetimeFigureOut">
              <a:rPr lang="en-US" dirty="0"/>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74019662-C6A4-45F9-A235-129F0C1DEF43}" type="datetimeFigureOut">
              <a:rPr lang="en-US" dirty="0"/>
              <a:t>9/16/2022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909BB764-976A-4040-BDCA-252C91CEE939}" type="datetimeFigureOut">
              <a:rPr lang="en-US" dirty="0"/>
              <a:t>9/16/2022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4FC935-CE77-4008-BAD9-6108F00BE393}" type="datetimeFigureOut">
              <a:rPr lang="en-US" dirty="0"/>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C562D5-4244-4B26-B385-E71032EABECD}" type="datetimeFigureOut">
              <a:rPr lang="en-US" dirty="0"/>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DBD967-1B7E-40AA-AAF7-BA98E0E039F7}" type="datetimeFigureOut">
              <a:rPr lang="en-US" dirty="0"/>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9D1490F-3E6A-4544-9694-22B6007FE3C6}" type="datetimeFigureOut">
              <a:rPr lang="en-US" dirty="0"/>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AF9620-38BC-4982-922B-C904A70C41DD}" type="datetimeFigureOut">
              <a:rPr lang="en-US" dirty="0"/>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956FC6-E80E-40CB-B83C-A6FFE3EF0BA6}" type="datetimeFigureOut">
              <a:rPr lang="en-US" dirty="0"/>
              <a:t>9/16/2022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CFF863F-52DC-41B2-9D00-5A4E5632AC32}" type="datetimeFigureOut">
              <a:rPr lang="en-US" dirty="0"/>
              <a:t>9/16/2022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B55614-3909-43DC-A067-7F9842F8B81D}" type="datetimeFigureOut">
              <a:rPr lang="en-US" dirty="0"/>
              <a:t>9/16/2022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829323-6A73-409C-86A6-9EAF0F851121}" type="datetimeFigureOut">
              <a:rPr lang="en-US" dirty="0"/>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E240176-F1D3-49EC-82F4-0915A3AC4184}" type="datetimeFigureOut">
              <a:rPr lang="en-US" dirty="0"/>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50172865-FBF0-458A-BAFF-4F75173770F5}" type="datetimeFigureOut">
              <a:rPr lang="en-US" dirty="0"/>
              <a:t>9/16/2022</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How to get away with murder</a:t>
            </a:r>
          </a:p>
        </p:txBody>
      </p:sp>
      <p:sp>
        <p:nvSpPr>
          <p:cNvPr id="3" name="Subtitle 2"/>
          <p:cNvSpPr>
            <a:spLocks noGrp="1"/>
          </p:cNvSpPr>
          <p:nvPr>
            <p:ph type="subTitle" idx="1"/>
          </p:nvPr>
        </p:nvSpPr>
        <p:spPr/>
        <p:txBody>
          <a:bodyPr/>
          <a:lstStyle/>
          <a:p>
            <a:r>
              <a:rPr lang="en-US" dirty="0"/>
              <a:t>A constitutional loophole</a:t>
            </a:r>
          </a:p>
          <a:p>
            <a:r>
              <a:rPr lang="en-US" dirty="0"/>
              <a:t>Dr. Zahra M. Moss</a:t>
            </a:r>
          </a:p>
        </p:txBody>
      </p:sp>
    </p:spTree>
    <p:extLst>
      <p:ext uri="{BB962C8B-B14F-4D97-AF65-F5344CB8AC3E}">
        <p14:creationId xmlns:p14="http://schemas.microsoft.com/office/powerpoint/2010/main" val="425504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3: </a:t>
            </a:r>
          </a:p>
        </p:txBody>
      </p:sp>
      <p:sp>
        <p:nvSpPr>
          <p:cNvPr id="3" name="Content Placeholder 2"/>
          <p:cNvSpPr>
            <a:spLocks noGrp="1"/>
          </p:cNvSpPr>
          <p:nvPr>
            <p:ph sz="quarter" idx="13"/>
          </p:nvPr>
        </p:nvSpPr>
        <p:spPr/>
        <p:txBody>
          <a:bodyPr/>
          <a:lstStyle/>
          <a:p>
            <a:pPr algn="ctr"/>
            <a:r>
              <a:rPr lang="en-US" dirty="0"/>
              <a:t>For a crime committed in the ID portion of Yellowstone, jurors must be from the ID portion of Yellowstone</a:t>
            </a:r>
          </a:p>
          <a:p>
            <a:pPr algn="ctr"/>
            <a:endParaRPr lang="en-US" dirty="0"/>
          </a:p>
        </p:txBody>
      </p:sp>
      <p:pic>
        <p:nvPicPr>
          <p:cNvPr id="7" name="Content Placeholder 6" descr="Fly Fishing In Yellowstone National Park: DAMN YOU"/>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5996333" y="904427"/>
            <a:ext cx="5086350" cy="4099835"/>
          </a:xfrm>
        </p:spPr>
      </p:pic>
    </p:spTree>
    <p:extLst>
      <p:ext uri="{BB962C8B-B14F-4D97-AF65-F5344CB8AC3E}">
        <p14:creationId xmlns:p14="http://schemas.microsoft.com/office/powerpoint/2010/main" val="1274096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Part 4: </a:t>
            </a:r>
          </a:p>
        </p:txBody>
      </p:sp>
      <p:sp>
        <p:nvSpPr>
          <p:cNvPr id="3" name="Content Placeholder 2"/>
          <p:cNvSpPr>
            <a:spLocks noGrp="1"/>
          </p:cNvSpPr>
          <p:nvPr>
            <p:ph sz="quarter" idx="13"/>
          </p:nvPr>
        </p:nvSpPr>
        <p:spPr/>
        <p:txBody>
          <a:bodyPr/>
          <a:lstStyle/>
          <a:p>
            <a:pPr algn="ctr"/>
            <a:r>
              <a:rPr lang="en-US" dirty="0"/>
              <a:t>No one lives in the Idaho portion of Yellowstone. Any trial for a crime committed there would violate the citizens 6</a:t>
            </a:r>
            <a:r>
              <a:rPr lang="en-US" baseline="30000" dirty="0"/>
              <a:t>th</a:t>
            </a:r>
            <a:r>
              <a:rPr lang="en-US" dirty="0"/>
              <a:t> amendment rights. The defendant would need to </a:t>
            </a:r>
            <a:r>
              <a:rPr lang="en-US"/>
              <a:t>be freed. </a:t>
            </a:r>
          </a:p>
        </p:txBody>
      </p:sp>
    </p:spTree>
    <p:extLst>
      <p:ext uri="{BB962C8B-B14F-4D97-AF65-F5344CB8AC3E}">
        <p14:creationId xmlns:p14="http://schemas.microsoft.com/office/powerpoint/2010/main" val="4218574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F0D3A-A83B-F74D-FCE6-FC403D67CD1F}"/>
              </a:ext>
            </a:extLst>
          </p:cNvPr>
          <p:cNvSpPr>
            <a:spLocks noGrp="1"/>
          </p:cNvSpPr>
          <p:nvPr>
            <p:ph type="title"/>
          </p:nvPr>
        </p:nvSpPr>
        <p:spPr/>
        <p:txBody>
          <a:bodyPr/>
          <a:lstStyle/>
          <a:p>
            <a:r>
              <a:rPr lang="en-US" dirty="0"/>
              <a:t>Problems:</a:t>
            </a:r>
          </a:p>
        </p:txBody>
      </p:sp>
      <p:sp>
        <p:nvSpPr>
          <p:cNvPr id="3" name="Content Placeholder 2">
            <a:extLst>
              <a:ext uri="{FF2B5EF4-FFF2-40B4-BE49-F238E27FC236}">
                <a16:creationId xmlns:a16="http://schemas.microsoft.com/office/drawing/2014/main" id="{CA0B165F-89E5-5A57-2A41-1E0E1287D134}"/>
              </a:ext>
            </a:extLst>
          </p:cNvPr>
          <p:cNvSpPr>
            <a:spLocks noGrp="1"/>
          </p:cNvSpPr>
          <p:nvPr>
            <p:ph sz="quarter" idx="13"/>
          </p:nvPr>
        </p:nvSpPr>
        <p:spPr/>
        <p:txBody>
          <a:bodyPr/>
          <a:lstStyle/>
          <a:p>
            <a:r>
              <a:rPr lang="en-US" dirty="0"/>
              <a:t>The judicial court districts of Montana and Idaho were established to exclude the areas in Yellowstone</a:t>
            </a:r>
          </a:p>
          <a:p>
            <a:r>
              <a:rPr lang="en-US" dirty="0"/>
              <a:t>District courts of WY, only one to include lands from multiple states</a:t>
            </a:r>
          </a:p>
          <a:p>
            <a:r>
              <a:rPr lang="en-US" dirty="0"/>
              <a:t>This is incompatible with U.S. Constitutional law</a:t>
            </a:r>
          </a:p>
        </p:txBody>
      </p:sp>
    </p:spTree>
    <p:extLst>
      <p:ext uri="{BB962C8B-B14F-4D97-AF65-F5344CB8AC3E}">
        <p14:creationId xmlns:p14="http://schemas.microsoft.com/office/powerpoint/2010/main" val="314430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Objection!</a:t>
            </a:r>
            <a:endParaRPr lang="en-US" dirty="0"/>
          </a:p>
        </p:txBody>
      </p:sp>
      <p:pic>
        <p:nvPicPr>
          <p:cNvPr id="4" name="Content Placeholder 3" descr="İtiraz Ediyorum – Objection Your Honor – HUKUK İNGİLİZCESİ"/>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5552268" y="365579"/>
            <a:ext cx="5887155" cy="3311525"/>
          </a:xfrm>
        </p:spPr>
      </p:pic>
      <p:sp>
        <p:nvSpPr>
          <p:cNvPr id="5" name="TextBox 4"/>
          <p:cNvSpPr txBox="1"/>
          <p:nvPr/>
        </p:nvSpPr>
        <p:spPr>
          <a:xfrm>
            <a:off x="457200" y="1837765"/>
            <a:ext cx="4767943" cy="3139321"/>
          </a:xfrm>
          <a:prstGeom prst="rect">
            <a:avLst/>
          </a:prstGeom>
          <a:noFill/>
        </p:spPr>
        <p:txBody>
          <a:bodyPr wrap="square" rtlCol="0">
            <a:spAutoFit/>
          </a:bodyPr>
          <a:lstStyle/>
          <a:p>
            <a:r>
              <a:rPr lang="en-US" dirty="0" smtClean="0"/>
              <a:t>What constitutional arguments could be used to allow prosecution? </a:t>
            </a:r>
          </a:p>
          <a:p>
            <a:endParaRPr lang="en-US" dirty="0"/>
          </a:p>
          <a:p>
            <a:pPr marL="285750" indent="-285750">
              <a:buFont typeface="Arial" panose="020B0604020202020204" pitchFamily="34" charset="0"/>
              <a:buChar char="•"/>
            </a:pPr>
            <a:r>
              <a:rPr lang="en-US" dirty="0" smtClean="0"/>
              <a:t>	In the 6</a:t>
            </a:r>
            <a:r>
              <a:rPr lang="en-US" baseline="30000" dirty="0" smtClean="0"/>
              <a:t>th</a:t>
            </a:r>
            <a:r>
              <a:rPr lang="en-US" dirty="0" smtClean="0"/>
              <a:t> amendments use of vicinage,  Congress has unfettered discretion when no provision exists for state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Exclusive federal jurisdiction when there is a question of viable judicial authority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Districts cannot be created </a:t>
            </a:r>
            <a:r>
              <a:rPr lang="en-US" i="1" dirty="0" smtClean="0"/>
              <a:t>ex </a:t>
            </a:r>
            <a:r>
              <a:rPr lang="en-US" i="1" smtClean="0"/>
              <a:t>post facto</a:t>
            </a:r>
            <a:endParaRPr lang="en-US" i="1" dirty="0"/>
          </a:p>
        </p:txBody>
      </p:sp>
    </p:spTree>
    <p:extLst>
      <p:ext uri="{BB962C8B-B14F-4D97-AF65-F5344CB8AC3E}">
        <p14:creationId xmlns:p14="http://schemas.microsoft.com/office/powerpoint/2010/main" val="2482211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Perfect opportunity for crime?</a:t>
            </a:r>
            <a:endParaRPr lang="en-US" dirty="0"/>
          </a:p>
        </p:txBody>
      </p:sp>
      <p:sp>
        <p:nvSpPr>
          <p:cNvPr id="4" name="Text Placeholder 3"/>
          <p:cNvSpPr>
            <a:spLocks noGrp="1"/>
          </p:cNvSpPr>
          <p:nvPr>
            <p:ph type="body" idx="1"/>
          </p:nvPr>
        </p:nvSpPr>
        <p:spPr/>
        <p:txBody>
          <a:bodyPr/>
          <a:lstStyle/>
          <a:p>
            <a:r>
              <a:rPr lang="en-US" dirty="0" smtClean="0"/>
              <a:t>Can you?</a:t>
            </a:r>
            <a:endParaRPr lang="en-US" dirty="0"/>
          </a:p>
        </p:txBody>
      </p:sp>
      <p:sp>
        <p:nvSpPr>
          <p:cNvPr id="7" name="Text Placeholder 6"/>
          <p:cNvSpPr>
            <a:spLocks noGrp="1"/>
          </p:cNvSpPr>
          <p:nvPr>
            <p:ph type="body" sz="half" idx="15"/>
          </p:nvPr>
        </p:nvSpPr>
        <p:spPr/>
        <p:txBody>
          <a:bodyPr/>
          <a:lstStyle/>
          <a:p>
            <a:r>
              <a:rPr lang="en-US" dirty="0" smtClean="0"/>
              <a:t>Poaching</a:t>
            </a:r>
          </a:p>
          <a:p>
            <a:r>
              <a:rPr lang="en-US" dirty="0" smtClean="0"/>
              <a:t>Missing people</a:t>
            </a:r>
          </a:p>
          <a:p>
            <a:r>
              <a:rPr lang="en-US" dirty="0" smtClean="0"/>
              <a:t>Murder</a:t>
            </a:r>
          </a:p>
          <a:p>
            <a:r>
              <a:rPr lang="en-US" dirty="0" smtClean="0"/>
              <a:t>Assault</a:t>
            </a:r>
          </a:p>
          <a:p>
            <a:r>
              <a:rPr lang="en-US" dirty="0" smtClean="0"/>
              <a:t>Theft</a:t>
            </a:r>
            <a:endParaRPr lang="en-US" dirty="0"/>
          </a:p>
        </p:txBody>
      </p:sp>
      <p:sp>
        <p:nvSpPr>
          <p:cNvPr id="5" name="Text Placeholder 4"/>
          <p:cNvSpPr>
            <a:spLocks noGrp="1"/>
          </p:cNvSpPr>
          <p:nvPr>
            <p:ph type="body" sz="quarter" idx="3"/>
          </p:nvPr>
        </p:nvSpPr>
        <p:spPr/>
        <p:txBody>
          <a:bodyPr/>
          <a:lstStyle/>
          <a:p>
            <a:r>
              <a:rPr lang="en-US" dirty="0" smtClean="0"/>
              <a:t>Should you?</a:t>
            </a:r>
            <a:endParaRPr lang="en-US" dirty="0"/>
          </a:p>
        </p:txBody>
      </p:sp>
      <p:sp>
        <p:nvSpPr>
          <p:cNvPr id="8" name="Text Placeholder 7"/>
          <p:cNvSpPr>
            <a:spLocks noGrp="1"/>
          </p:cNvSpPr>
          <p:nvPr>
            <p:ph type="body" sz="half" idx="16"/>
          </p:nvPr>
        </p:nvSpPr>
        <p:spPr/>
        <p:txBody>
          <a:bodyPr/>
          <a:lstStyle/>
          <a:p>
            <a:endParaRPr lang="en-US" dirty="0"/>
          </a:p>
        </p:txBody>
      </p:sp>
      <p:sp>
        <p:nvSpPr>
          <p:cNvPr id="6" name="Text Placeholder 5"/>
          <p:cNvSpPr>
            <a:spLocks noGrp="1"/>
          </p:cNvSpPr>
          <p:nvPr>
            <p:ph type="body" sz="quarter" idx="13"/>
          </p:nvPr>
        </p:nvSpPr>
        <p:spPr/>
        <p:txBody>
          <a:bodyPr/>
          <a:lstStyle/>
          <a:p>
            <a:r>
              <a:rPr lang="en-US" dirty="0" smtClean="0"/>
              <a:t>Will you</a:t>
            </a:r>
            <a:endParaRPr lang="en-US" dirty="0"/>
          </a:p>
        </p:txBody>
      </p:sp>
      <p:sp>
        <p:nvSpPr>
          <p:cNvPr id="9" name="Text Placeholder 8"/>
          <p:cNvSpPr>
            <a:spLocks noGrp="1"/>
          </p:cNvSpPr>
          <p:nvPr>
            <p:ph type="body" sz="half" idx="17"/>
          </p:nvPr>
        </p:nvSpPr>
        <p:spPr/>
        <p:txBody>
          <a:bodyPr/>
          <a:lstStyle/>
          <a:p>
            <a:endParaRPr lang="en-US" dirty="0"/>
          </a:p>
        </p:txBody>
      </p:sp>
      <p:pic>
        <p:nvPicPr>
          <p:cNvPr id="10" name="Picture 9" descr="Think about the question and the words don’t matter. Shutterstock Ques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184" y="2650761"/>
            <a:ext cx="2842953" cy="1813173"/>
          </a:xfrm>
          <a:prstGeom prst="rect">
            <a:avLst/>
          </a:prstGeom>
        </p:spPr>
      </p:pic>
    </p:spTree>
    <p:extLst>
      <p:ext uri="{BB962C8B-B14F-4D97-AF65-F5344CB8AC3E}">
        <p14:creationId xmlns:p14="http://schemas.microsoft.com/office/powerpoint/2010/main" val="780168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5 Important questions which you need to ask before taking out a ..."/>
          <p:cNvPicPr>
            <a:picLocks noGrp="1" noChangeAspect="1"/>
          </p:cNvPicPr>
          <p:nvPr>
            <p:ph sz="quarter" idx="4294967295"/>
          </p:nvPr>
        </p:nvPicPr>
        <p:blipFill>
          <a:blip r:embed="rId3">
            <a:extLst>
              <a:ext uri="{28A0092B-C50C-407E-A947-70E740481C1C}">
                <a14:useLocalDpi xmlns:a14="http://schemas.microsoft.com/office/drawing/2010/main" val="0"/>
              </a:ext>
            </a:extLst>
          </a:blip>
          <a:stretch>
            <a:fillRect/>
          </a:stretch>
        </p:blipFill>
        <p:spPr>
          <a:xfrm>
            <a:off x="7218738" y="3483032"/>
            <a:ext cx="3152775" cy="1576387"/>
          </a:xfrm>
        </p:spPr>
      </p:pic>
      <p:pic>
        <p:nvPicPr>
          <p:cNvPr id="12" name="Picture 11" descr="Questions - Free of Charge Creative Commons Typewriter im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250" y="283914"/>
            <a:ext cx="4786711" cy="3199118"/>
          </a:xfrm>
          <a:prstGeom prst="rect">
            <a:avLst/>
          </a:prstGeom>
        </p:spPr>
      </p:pic>
    </p:spTree>
    <p:extLst>
      <p:ext uri="{BB962C8B-B14F-4D97-AF65-F5344CB8AC3E}">
        <p14:creationId xmlns:p14="http://schemas.microsoft.com/office/powerpoint/2010/main" val="2972023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 Constitution</a:t>
            </a:r>
          </a:p>
        </p:txBody>
      </p:sp>
      <p:pic>
        <p:nvPicPr>
          <p:cNvPr id="4" name="Content Placeholder 3" descr="Public Domain Picture | US Constitution | ID: 13512144611230 ..."/>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5046663" y="1024179"/>
            <a:ext cx="6034087" cy="4012717"/>
          </a:xfrm>
        </p:spPr>
      </p:pic>
      <p:sp>
        <p:nvSpPr>
          <p:cNvPr id="5" name="Text Placeholder 4"/>
          <p:cNvSpPr>
            <a:spLocks noGrp="1"/>
          </p:cNvSpPr>
          <p:nvPr>
            <p:ph type="body" sz="half" idx="2"/>
          </p:nvPr>
        </p:nvSpPr>
        <p:spPr/>
        <p:txBody>
          <a:bodyPr>
            <a:normAutofit/>
          </a:bodyPr>
          <a:lstStyle/>
          <a:p>
            <a:r>
              <a:rPr lang="en-US" sz="1400" dirty="0"/>
              <a:t>United States Constitutional Convention</a:t>
            </a:r>
          </a:p>
          <a:p>
            <a:r>
              <a:rPr lang="en-US" sz="1400" dirty="0"/>
              <a:t>Ratified and creation of federal government in 1789</a:t>
            </a:r>
          </a:p>
          <a:p>
            <a:r>
              <a:rPr lang="en-US" sz="1400" dirty="0"/>
              <a:t>Ideally the document ensures the organization and separations of powers that dictate political process in the USA</a:t>
            </a:r>
          </a:p>
          <a:p>
            <a:endParaRPr lang="en-US" sz="1400" dirty="0"/>
          </a:p>
          <a:p>
            <a:endParaRPr lang="en-US" sz="1400" dirty="0"/>
          </a:p>
        </p:txBody>
      </p:sp>
    </p:spTree>
    <p:extLst>
      <p:ext uri="{BB962C8B-B14F-4D97-AF65-F5344CB8AC3E}">
        <p14:creationId xmlns:p14="http://schemas.microsoft.com/office/powerpoint/2010/main" val="1437988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Yellowstone</a:t>
            </a:r>
            <a:br>
              <a:rPr lang="en-US" dirty="0"/>
            </a:br>
            <a:r>
              <a:rPr lang="en-US" dirty="0"/>
              <a:t>Loophole</a:t>
            </a:r>
          </a:p>
        </p:txBody>
      </p:sp>
      <p:pic>
        <p:nvPicPr>
          <p:cNvPr id="5" name="Content Placeholder 4" descr="Old Faithful, Yellowstone National Park ranger naturalist service, NPS ..."/>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6334463" y="685800"/>
            <a:ext cx="3458487" cy="4689475"/>
          </a:xfrm>
        </p:spPr>
      </p:pic>
      <p:sp>
        <p:nvSpPr>
          <p:cNvPr id="4" name="Text Placeholder 3"/>
          <p:cNvSpPr>
            <a:spLocks noGrp="1"/>
          </p:cNvSpPr>
          <p:nvPr>
            <p:ph type="body" sz="half" idx="2"/>
          </p:nvPr>
        </p:nvSpPr>
        <p:spPr/>
        <p:txBody>
          <a:bodyPr/>
          <a:lstStyle/>
          <a:p>
            <a:r>
              <a:rPr lang="en-US" dirty="0"/>
              <a:t>Brian C. </a:t>
            </a:r>
            <a:r>
              <a:rPr lang="en-US" dirty="0" err="1"/>
              <a:t>Kalt</a:t>
            </a:r>
            <a:endParaRPr lang="en-US" dirty="0"/>
          </a:p>
          <a:p>
            <a:r>
              <a:rPr lang="en-US" dirty="0"/>
              <a:t>University of Michigan Law</a:t>
            </a:r>
          </a:p>
          <a:p>
            <a:r>
              <a:rPr lang="en-US" i="1" dirty="0"/>
              <a:t>The Perfect Crime </a:t>
            </a:r>
            <a:r>
              <a:rPr lang="en-US" dirty="0"/>
              <a:t> (2005)</a:t>
            </a:r>
          </a:p>
          <a:p>
            <a:r>
              <a:rPr lang="en-US" dirty="0"/>
              <a:t>Proposed that a loophole to the 6</a:t>
            </a:r>
            <a:r>
              <a:rPr lang="en-US" baseline="30000" dirty="0"/>
              <a:t>th</a:t>
            </a:r>
            <a:r>
              <a:rPr lang="en-US" dirty="0"/>
              <a:t> amendment protections existed in Yellowstone NP</a:t>
            </a:r>
          </a:p>
        </p:txBody>
      </p:sp>
    </p:spTree>
    <p:extLst>
      <p:ext uri="{BB962C8B-B14F-4D97-AF65-F5344CB8AC3E}">
        <p14:creationId xmlns:p14="http://schemas.microsoft.com/office/powerpoint/2010/main" val="1460665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000" dirty="0"/>
              <a:t>In all criminal prosecutions, the accused shall enjoy the right to a speedy and public trial, by an impartial jury of the State and district wherein the crime shall have been committed, which district shall have been previously ascertained by law, and to be informed of the nature and cause of the accusation; to be confronted with the witnesses against him; to have compulsory process for obtaining witnesses in his favor, and to have the Assistance of Counsel for his defense.</a:t>
            </a:r>
          </a:p>
        </p:txBody>
      </p:sp>
      <p:sp>
        <p:nvSpPr>
          <p:cNvPr id="7" name="Text Placeholder 6"/>
          <p:cNvSpPr>
            <a:spLocks noGrp="1"/>
          </p:cNvSpPr>
          <p:nvPr>
            <p:ph type="body" sz="half" idx="13"/>
          </p:nvPr>
        </p:nvSpPr>
        <p:spPr/>
        <p:txBody>
          <a:bodyPr/>
          <a:lstStyle/>
          <a:p>
            <a:r>
              <a:rPr lang="en-US" dirty="0"/>
              <a:t>Sixth Amendment (AMDT 6.5.2.1)</a:t>
            </a:r>
          </a:p>
        </p:txBody>
      </p:sp>
      <p:sp>
        <p:nvSpPr>
          <p:cNvPr id="6" name="Text Placeholder 5"/>
          <p:cNvSpPr>
            <a:spLocks noGrp="1"/>
          </p:cNvSpPr>
          <p:nvPr>
            <p:ph type="body" sz="half" idx="2"/>
          </p:nvPr>
        </p:nvSpPr>
        <p:spPr/>
        <p:txBody>
          <a:bodyPr>
            <a:normAutofit/>
          </a:bodyPr>
          <a:lstStyle/>
          <a:p>
            <a:r>
              <a:rPr lang="en-US" dirty="0"/>
              <a:t>Individual citizens have the right to a trial </a:t>
            </a:r>
          </a:p>
          <a:p>
            <a:r>
              <a:rPr lang="en-US" dirty="0"/>
              <a:t>A jury of 12 persons must unanimously reach a verdict of guilt or innocence</a:t>
            </a:r>
          </a:p>
          <a:p>
            <a:endParaRPr lang="en-US" dirty="0"/>
          </a:p>
        </p:txBody>
      </p:sp>
    </p:spTree>
    <p:extLst>
      <p:ext uri="{BB962C8B-B14F-4D97-AF65-F5344CB8AC3E}">
        <p14:creationId xmlns:p14="http://schemas.microsoft.com/office/powerpoint/2010/main" val="2492039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1F4BB9-D35D-7F85-AC24-94C29D060B62}"/>
              </a:ext>
            </a:extLst>
          </p:cNvPr>
          <p:cNvSpPr>
            <a:spLocks noGrp="1"/>
          </p:cNvSpPr>
          <p:nvPr>
            <p:ph type="title"/>
          </p:nvPr>
        </p:nvSpPr>
        <p:spPr/>
        <p:txBody>
          <a:bodyPr/>
          <a:lstStyle/>
          <a:p>
            <a:r>
              <a:rPr lang="en-US" dirty="0"/>
              <a:t>Vicinage clause</a:t>
            </a:r>
          </a:p>
        </p:txBody>
      </p:sp>
      <p:pic>
        <p:nvPicPr>
          <p:cNvPr id="9" name="Content Placeholder 8" descr="Empty chairs in jury box">
            <a:extLst>
              <a:ext uri="{FF2B5EF4-FFF2-40B4-BE49-F238E27FC236}">
                <a16:creationId xmlns:a16="http://schemas.microsoft.com/office/drawing/2014/main" id="{495ED97C-E57A-1D7F-2113-0AF6FACB0948}"/>
              </a:ext>
            </a:extLst>
          </p:cNvPr>
          <p:cNvPicPr>
            <a:picLocks noGrp="1" noChangeAspect="1"/>
          </p:cNvPicPr>
          <p:nvPr>
            <p:ph sz="quarter" idx="13"/>
          </p:nvPr>
        </p:nvPicPr>
        <p:blipFill>
          <a:blip r:embed="rId3"/>
          <a:stretch>
            <a:fillRect/>
          </a:stretch>
        </p:blipFill>
        <p:spPr>
          <a:xfrm>
            <a:off x="5046663" y="1019175"/>
            <a:ext cx="6034087" cy="4022724"/>
          </a:xfrm>
        </p:spPr>
      </p:pic>
      <p:sp>
        <p:nvSpPr>
          <p:cNvPr id="6" name="Text Placeholder 5">
            <a:extLst>
              <a:ext uri="{FF2B5EF4-FFF2-40B4-BE49-F238E27FC236}">
                <a16:creationId xmlns:a16="http://schemas.microsoft.com/office/drawing/2014/main" id="{C2BEB57B-9CB0-1C7F-4BED-39FA26A35C73}"/>
              </a:ext>
            </a:extLst>
          </p:cNvPr>
          <p:cNvSpPr>
            <a:spLocks noGrp="1"/>
          </p:cNvSpPr>
          <p:nvPr>
            <p:ph type="body" sz="half" idx="2"/>
          </p:nvPr>
        </p:nvSpPr>
        <p:spPr/>
        <p:txBody>
          <a:bodyPr/>
          <a:lstStyle/>
          <a:p>
            <a:r>
              <a:rPr lang="en-US" dirty="0"/>
              <a:t>Determined that jury pools must be drawn from the state and district where the crime was committed.</a:t>
            </a:r>
          </a:p>
          <a:p>
            <a:endParaRPr lang="en-US" dirty="0"/>
          </a:p>
          <a:p>
            <a:r>
              <a:rPr lang="en-US" dirty="0"/>
              <a:t>Judicial districts must be pre-established by law</a:t>
            </a:r>
          </a:p>
        </p:txBody>
      </p:sp>
    </p:spTree>
    <p:extLst>
      <p:ext uri="{BB962C8B-B14F-4D97-AF65-F5344CB8AC3E}">
        <p14:creationId xmlns:p14="http://schemas.microsoft.com/office/powerpoint/2010/main" val="2689683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Trial by jury</a:t>
            </a:r>
          </a:p>
        </p:txBody>
      </p:sp>
      <p:sp>
        <p:nvSpPr>
          <p:cNvPr id="6" name="Text Placeholder 5"/>
          <p:cNvSpPr>
            <a:spLocks noGrp="1"/>
          </p:cNvSpPr>
          <p:nvPr>
            <p:ph type="body" idx="1"/>
          </p:nvPr>
        </p:nvSpPr>
        <p:spPr/>
        <p:txBody>
          <a:bodyPr/>
          <a:lstStyle/>
          <a:p>
            <a:r>
              <a:rPr lang="en-US" dirty="0"/>
              <a:t>Size</a:t>
            </a:r>
          </a:p>
        </p:txBody>
      </p:sp>
      <p:sp>
        <p:nvSpPr>
          <p:cNvPr id="8" name="Content Placeholder 7"/>
          <p:cNvSpPr>
            <a:spLocks noGrp="1"/>
          </p:cNvSpPr>
          <p:nvPr>
            <p:ph sz="quarter" idx="13"/>
          </p:nvPr>
        </p:nvSpPr>
        <p:spPr/>
        <p:txBody>
          <a:bodyPr/>
          <a:lstStyle/>
          <a:p>
            <a:r>
              <a:rPr lang="en-US" dirty="0"/>
              <a:t>No discernable reason why 12</a:t>
            </a:r>
          </a:p>
          <a:p>
            <a:r>
              <a:rPr lang="en-US" dirty="0"/>
              <a:t>Could easily by 6</a:t>
            </a:r>
          </a:p>
          <a:p>
            <a:r>
              <a:rPr lang="en-US" dirty="0"/>
              <a:t>Common law</a:t>
            </a:r>
          </a:p>
        </p:txBody>
      </p:sp>
      <p:sp>
        <p:nvSpPr>
          <p:cNvPr id="7" name="Text Placeholder 6"/>
          <p:cNvSpPr>
            <a:spLocks noGrp="1"/>
          </p:cNvSpPr>
          <p:nvPr>
            <p:ph type="body" sz="quarter" idx="3"/>
          </p:nvPr>
        </p:nvSpPr>
        <p:spPr/>
        <p:txBody>
          <a:bodyPr/>
          <a:lstStyle/>
          <a:p>
            <a:r>
              <a:rPr lang="en-US" dirty="0"/>
              <a:t>questions</a:t>
            </a:r>
          </a:p>
        </p:txBody>
      </p:sp>
      <p:sp>
        <p:nvSpPr>
          <p:cNvPr id="9" name="Content Placeholder 8"/>
          <p:cNvSpPr>
            <a:spLocks noGrp="1"/>
          </p:cNvSpPr>
          <p:nvPr>
            <p:ph sz="quarter" idx="14"/>
          </p:nvPr>
        </p:nvSpPr>
        <p:spPr/>
        <p:txBody>
          <a:bodyPr>
            <a:normAutofit fontScale="92500" lnSpcReduction="10000"/>
          </a:bodyPr>
          <a:lstStyle/>
          <a:p>
            <a:r>
              <a:rPr lang="en-US" dirty="0"/>
              <a:t>Large enough to promote discussion</a:t>
            </a:r>
          </a:p>
          <a:p>
            <a:r>
              <a:rPr lang="en-US" dirty="0"/>
              <a:t>Free from outside intimidation</a:t>
            </a:r>
          </a:p>
          <a:p>
            <a:r>
              <a:rPr lang="en-US" dirty="0"/>
              <a:t>Fair cross section representation</a:t>
            </a:r>
          </a:p>
          <a:p>
            <a:r>
              <a:rPr lang="en-US" dirty="0"/>
              <a:t>For offenses against federal laws not committed within any state Congress has the power to prescribe the place of the trial</a:t>
            </a:r>
          </a:p>
          <a:p>
            <a:endParaRPr lang="en-US" dirty="0"/>
          </a:p>
        </p:txBody>
      </p:sp>
    </p:spTree>
    <p:extLst>
      <p:ext uri="{BB962C8B-B14F-4D97-AF65-F5344CB8AC3E}">
        <p14:creationId xmlns:p14="http://schemas.microsoft.com/office/powerpoint/2010/main" val="4249100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The Yellowstone Loophole Theory</a:t>
            </a:r>
          </a:p>
        </p:txBody>
      </p:sp>
      <p:pic>
        <p:nvPicPr>
          <p:cNvPr id="11" name="Content Placeholder 10" descr="Fly Fishing In Yellowstone National Park: A Midsummer Night's Report"/>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3794760" y="1629410"/>
            <a:ext cx="4251960" cy="4410979"/>
          </a:xfrm>
        </p:spPr>
      </p:pic>
    </p:spTree>
    <p:extLst>
      <p:ext uri="{BB962C8B-B14F-4D97-AF65-F5344CB8AC3E}">
        <p14:creationId xmlns:p14="http://schemas.microsoft.com/office/powerpoint/2010/main" val="2420930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Part 1</a:t>
            </a:r>
            <a:endParaRPr lang="en-US" dirty="0"/>
          </a:p>
        </p:txBody>
      </p:sp>
      <p:sp>
        <p:nvSpPr>
          <p:cNvPr id="6" name="Text Placeholder 5"/>
          <p:cNvSpPr>
            <a:spLocks noGrp="1"/>
          </p:cNvSpPr>
          <p:nvPr>
            <p:ph type="body" sz="half" idx="2"/>
          </p:nvPr>
        </p:nvSpPr>
        <p:spPr/>
        <p:txBody>
          <a:bodyPr/>
          <a:lstStyle/>
          <a:p>
            <a:r>
              <a:rPr lang="en-US" dirty="0"/>
              <a:t>U.S. District Court for the District of Wyoming includes all of Yellowstone national park</a:t>
            </a:r>
          </a:p>
          <a:p>
            <a:r>
              <a:rPr lang="en-US" dirty="0"/>
              <a:t>Districts of ID and MT exclude the small portions of their states included in the park</a:t>
            </a:r>
          </a:p>
          <a:p>
            <a:r>
              <a:rPr lang="en-US" dirty="0"/>
              <a:t>The Idaho portion of the Yellowstone is in the state of ID but assigned to the judicial district of WY</a:t>
            </a:r>
          </a:p>
          <a:p>
            <a:endParaRPr lang="en-US" dirty="0"/>
          </a:p>
        </p:txBody>
      </p:sp>
      <p:pic>
        <p:nvPicPr>
          <p:cNvPr id="9" name="Picture Placeholder 8"/>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39542" t="20447" r="11367"/>
          <a:stretch/>
        </p:blipFill>
        <p:spPr>
          <a:xfrm>
            <a:off x="7613778" y="329684"/>
            <a:ext cx="4030825" cy="4741850"/>
          </a:xfrm>
        </p:spPr>
      </p:pic>
    </p:spTree>
    <p:extLst>
      <p:ext uri="{BB962C8B-B14F-4D97-AF65-F5344CB8AC3E}">
        <p14:creationId xmlns:p14="http://schemas.microsoft.com/office/powerpoint/2010/main" val="3625609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Part 2: </a:t>
            </a:r>
          </a:p>
        </p:txBody>
      </p:sp>
      <p:sp>
        <p:nvSpPr>
          <p:cNvPr id="3" name="Content Placeholder 2"/>
          <p:cNvSpPr>
            <a:spLocks noGrp="1"/>
          </p:cNvSpPr>
          <p:nvPr>
            <p:ph sz="quarter" idx="13"/>
          </p:nvPr>
        </p:nvSpPr>
        <p:spPr/>
        <p:txBody>
          <a:bodyPr/>
          <a:lstStyle/>
          <a:p>
            <a:pPr algn="ctr"/>
            <a:r>
              <a:rPr lang="en-US" dirty="0"/>
              <a:t>Under federal and state statutes the federal government has exclusive jurisdiction over Yellowstone</a:t>
            </a:r>
          </a:p>
          <a:p>
            <a:pPr algn="ctr"/>
            <a:r>
              <a:rPr lang="en-US" dirty="0"/>
              <a:t>The states can serve process and pursue fugitives in the park, but are powerless to prosecute crimes that occur in Yellowstone (16 U.S.C. § 21; Idaho Code § 58-701)</a:t>
            </a:r>
          </a:p>
        </p:txBody>
      </p:sp>
    </p:spTree>
    <p:extLst>
      <p:ext uri="{BB962C8B-B14F-4D97-AF65-F5344CB8AC3E}">
        <p14:creationId xmlns:p14="http://schemas.microsoft.com/office/powerpoint/2010/main" val="175696875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C1CFB5E6B6968418A0610C9DA3E84EA" ma:contentTypeVersion="13" ma:contentTypeDescription="Create a new document." ma:contentTypeScope="" ma:versionID="782264b8ec27a9e8eb159648341b6d98">
  <xsd:schema xmlns:xsd="http://www.w3.org/2001/XMLSchema" xmlns:xs="http://www.w3.org/2001/XMLSchema" xmlns:p="http://schemas.microsoft.com/office/2006/metadata/properties" xmlns:ns3="c0180b2d-165b-4c22-a65f-13c735095573" xmlns:ns4="6b802a5d-922e-4e48-83d3-79a740f6f29c" targetNamespace="http://schemas.microsoft.com/office/2006/metadata/properties" ma:root="true" ma:fieldsID="682e9e1e9b715893ae93e73467d5d7d3" ns3:_="" ns4:_="">
    <xsd:import namespace="c0180b2d-165b-4c22-a65f-13c735095573"/>
    <xsd:import namespace="6b802a5d-922e-4e48-83d3-79a740f6f29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180b2d-165b-4c22-a65f-13c7350955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b802a5d-922e-4e48-83d3-79a740f6f29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40ADDA1-05A7-4A10-AA77-2F6837BC2A71}">
  <ds:schemaRefs>
    <ds:schemaRef ds:uri="http://schemas.microsoft.com/sharepoint/v3/contenttype/forms"/>
  </ds:schemaRefs>
</ds:datastoreItem>
</file>

<file path=customXml/itemProps2.xml><?xml version="1.0" encoding="utf-8"?>
<ds:datastoreItem xmlns:ds="http://schemas.openxmlformats.org/officeDocument/2006/customXml" ds:itemID="{34A1E726-D366-48AC-9E2C-5FAF09A5F6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180b2d-165b-4c22-a65f-13c735095573"/>
    <ds:schemaRef ds:uri="6b802a5d-922e-4e48-83d3-79a740f6f2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1E7FA79-9C05-440D-ACF7-1AAFC22D3DBE}">
  <ds:schemaRefs>
    <ds:schemaRef ds:uri="http://schemas.microsoft.com/office/2006/metadata/properties"/>
    <ds:schemaRef ds:uri="6b802a5d-922e-4e48-83d3-79a740f6f29c"/>
    <ds:schemaRef ds:uri="c0180b2d-165b-4c22-a65f-13c735095573"/>
    <ds:schemaRef ds:uri="http://purl.org/dc/term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TM04033927[[fn=Main Event]]</Template>
  <TotalTime>158</TotalTime>
  <Words>561</Words>
  <Application>Microsoft Office PowerPoint</Application>
  <PresentationFormat>Widescreen</PresentationFormat>
  <Paragraphs>78</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Impact</vt:lpstr>
      <vt:lpstr>Main Event</vt:lpstr>
      <vt:lpstr>How to get away with murder</vt:lpstr>
      <vt:lpstr>U.S. Constitution</vt:lpstr>
      <vt:lpstr>The Yellowstone Loophole</vt:lpstr>
      <vt:lpstr>In all criminal prosecutions, the accused shall enjoy the right to a speedy and public trial, by an impartial jury of the State and district wherein the crime shall have been committed, which district shall have been previously ascertained by law, and to be informed of the nature and cause of the accusation; to be confronted with the witnesses against him; to have compulsory process for obtaining witnesses in his favor, and to have the Assistance of Counsel for his defense.</vt:lpstr>
      <vt:lpstr>Vicinage clause</vt:lpstr>
      <vt:lpstr>Trial by jury</vt:lpstr>
      <vt:lpstr>The Yellowstone Loophole Theory</vt:lpstr>
      <vt:lpstr>Part 1</vt:lpstr>
      <vt:lpstr>Part 2: </vt:lpstr>
      <vt:lpstr>Part 3: </vt:lpstr>
      <vt:lpstr>Part 4: </vt:lpstr>
      <vt:lpstr>Problems:</vt:lpstr>
      <vt:lpstr>Objection!</vt:lpstr>
      <vt:lpstr>Perfect opportunity for crime?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get away with murder</dc:title>
  <dc:creator>Moss, Zahra</dc:creator>
  <cp:lastModifiedBy>Moss, Zahra</cp:lastModifiedBy>
  <cp:revision>10</cp:revision>
  <dcterms:created xsi:type="dcterms:W3CDTF">2022-09-14T20:25:19Z</dcterms:created>
  <dcterms:modified xsi:type="dcterms:W3CDTF">2022-09-16T16:20:54Z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0x0101004C1CFB5E6B6968418A0610C9DA3E84EA</vt:lpwstr>
  </property>
</Properties>
</file>