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sldIdLst>
    <p:sldId id="256" r:id="rId5"/>
    <p:sldId id="257" r:id="rId6"/>
  </p:sldIdLst>
  <p:sldSz cx="7772400" cy="10058400"/>
  <p:notesSz cx="7010400" cy="92964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04F"/>
    <a:srgbClr val="00703C"/>
    <a:srgbClr val="929496"/>
    <a:srgbClr val="EBE9E5"/>
    <a:srgbClr val="3C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27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DCB 2021-23 Budget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64C-4927-A3E5-5870E0A655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64C-4927-A3E5-5870E0A655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64C-4927-A3E5-5870E0A655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64C-4927-A3E5-5870E0A655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64C-4927-A3E5-5870E0A655E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64C-4927-A3E5-5870E0A655E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13.4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64C-4927-A3E5-5870E0A655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7.5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64C-4927-A3E5-5870E0A655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2.8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64C-4927-A3E5-5870E0A655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1.0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64C-4927-A3E5-5870E0A655E4}"/>
                </c:ext>
              </c:extLst>
            </c:dLbl>
            <c:dLbl>
              <c:idx val="4"/>
              <c:layout>
                <c:manualLayout>
                  <c:x val="0.10458881109927778"/>
                  <c:y val="4.89645573121861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0.1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64C-4927-A3E5-5870E0A655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5.8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D64C-4927-A3E5-5870E0A655E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Salary</c:v>
                </c:pt>
                <c:pt idx="1">
                  <c:v>Operating</c:v>
                </c:pt>
                <c:pt idx="2">
                  <c:v>Grants</c:v>
                </c:pt>
                <c:pt idx="3">
                  <c:v>Financial Aid</c:v>
                </c:pt>
                <c:pt idx="4">
                  <c:v>Technology</c:v>
                </c:pt>
                <c:pt idx="5">
                  <c:v>Capital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13.4</c:v>
                </c:pt>
                <c:pt idx="1">
                  <c:v>7.5</c:v>
                </c:pt>
                <c:pt idx="2">
                  <c:v>2.8</c:v>
                </c:pt>
                <c:pt idx="3">
                  <c:v>1</c:v>
                </c:pt>
                <c:pt idx="4">
                  <c:v>0.1</c:v>
                </c:pt>
                <c:pt idx="5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64C-4927-A3E5-5870E0A655E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rgbClr val="A6D04F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D210CC-959E-41A0-B08C-1CE2F31161A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ECC514-7419-4C25-8271-5B2A1E0E3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9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CC514-7419-4C25-8271-5B2A1E0E3F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0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r 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8B6D7-42D6-4E1A-BCC2-0CBF2B2359B7}"/>
              </a:ext>
            </a:extLst>
          </p:cNvPr>
          <p:cNvSpPr/>
          <p:nvPr/>
        </p:nvSpPr>
        <p:spPr>
          <a:xfrm>
            <a:off x="0" y="7348220"/>
            <a:ext cx="7772400" cy="2710180"/>
          </a:xfrm>
          <a:prstGeom prst="rect">
            <a:avLst/>
          </a:prstGeom>
          <a:solidFill>
            <a:srgbClr val="796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53AFE6F-24B9-440C-BB02-46F9A80CBF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772400" cy="734822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56" y="6921783"/>
            <a:ext cx="5575238" cy="183547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4007" y="8789797"/>
            <a:ext cx="5575236" cy="13803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611"/>
              </a:spcAft>
              <a:defRPr/>
            </a:lvl2pPr>
            <a:lvl3pPr>
              <a:tabLst>
                <a:tab pos="108138" algn="l"/>
                <a:tab pos="216276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9682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924433" y="617762"/>
            <a:ext cx="3579452" cy="4323478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3924433" y="5089508"/>
            <a:ext cx="3579452" cy="4323478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68515" y="617762"/>
            <a:ext cx="3579452" cy="4323478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268515" y="5089508"/>
            <a:ext cx="3579452" cy="4323478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CF8484-2DC0-40B4-964D-BC0C8EFCACF5}"/>
              </a:ext>
            </a:extLst>
          </p:cNvPr>
          <p:cNvSpPr/>
          <p:nvPr/>
        </p:nvSpPr>
        <p:spPr>
          <a:xfrm>
            <a:off x="3019056" y="3863227"/>
            <a:ext cx="1731389" cy="2261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C1D7024-CD0C-4199-AB82-61A2126CE1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020" y="4085944"/>
            <a:ext cx="1490361" cy="18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86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924433" y="617762"/>
            <a:ext cx="3579452" cy="4323478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3924433" y="5089508"/>
            <a:ext cx="3579452" cy="4323478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68515" y="617762"/>
            <a:ext cx="3579452" cy="4323478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268515" y="5089508"/>
            <a:ext cx="3579452" cy="4323478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009280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D5E0767-3F82-443A-B0F6-557EA7D564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910" y="3379087"/>
            <a:ext cx="2712581" cy="33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72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BBDABA-89E5-43A4-9546-2479F90350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720" y="3459154"/>
            <a:ext cx="2580961" cy="314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81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5111896" y="0"/>
            <a:ext cx="2660506" cy="1005840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2" y="0"/>
            <a:ext cx="2660506" cy="1005840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>
          <a:xfrm>
            <a:off x="534353" y="9234721"/>
            <a:ext cx="174879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6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/>
          <a:lstStyle/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46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L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3892131" y="6"/>
            <a:ext cx="3060376" cy="10058399"/>
          </a:xfrm>
          <a:solidFill>
            <a:schemeClr val="accent5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52507" y="6"/>
            <a:ext cx="819893" cy="10058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16D3B-431F-445C-A7BF-970F01C3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5" y="596054"/>
            <a:ext cx="3108959" cy="289086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CFF84AA-24D3-4053-AB9C-FC82E9D795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71733" y="3934749"/>
            <a:ext cx="3159562" cy="527347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83"/>
              </a:spcAft>
              <a:defRPr sz="204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spcAft>
                <a:spcPts val="383"/>
              </a:spcAft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0"/>
              </a:spcBef>
              <a:spcAft>
                <a:spcPts val="383"/>
              </a:spcAft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383"/>
              </a:spcAft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spcAft>
                <a:spcPts val="383"/>
              </a:spcAft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145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/>
        </p:nvSpPr>
        <p:spPr>
          <a:xfrm>
            <a:off x="0" y="1"/>
            <a:ext cx="3886200" cy="100584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4511" y="3057985"/>
            <a:ext cx="3310898" cy="5793877"/>
          </a:xfrm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383"/>
              </a:spcBef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511" y="1486033"/>
            <a:ext cx="3310898" cy="138036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0782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/>
        </p:nvSpPr>
        <p:spPr>
          <a:xfrm>
            <a:off x="3886200" y="1"/>
            <a:ext cx="3886200" cy="100584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415" y="3678502"/>
            <a:ext cx="3310898" cy="5793877"/>
          </a:xfrm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383"/>
              </a:spcBef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15" y="2106550"/>
            <a:ext cx="3310898" cy="138036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820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/>
        </p:nvSpPr>
        <p:spPr>
          <a:xfrm>
            <a:off x="0" y="1"/>
            <a:ext cx="3886200" cy="10058404"/>
          </a:xfrm>
          <a:prstGeom prst="rect">
            <a:avLst/>
          </a:prstGeom>
          <a:solidFill>
            <a:srgbClr val="D34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4511" y="3057985"/>
            <a:ext cx="3310898" cy="5793877"/>
          </a:xfrm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383"/>
              </a:spcBef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511" y="1486033"/>
            <a:ext cx="3310898" cy="138036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8999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/>
        </p:nvSpPr>
        <p:spPr>
          <a:xfrm>
            <a:off x="3886200" y="1"/>
            <a:ext cx="3886200" cy="100584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415" y="3678502"/>
            <a:ext cx="3310898" cy="5793877"/>
          </a:xfrm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383"/>
              </a:spcBef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15" y="2106550"/>
            <a:ext cx="3310898" cy="138036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0675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&amp;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A4FEDC-BAF8-4DAC-A1FC-D7141922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62" y="535523"/>
            <a:ext cx="7257679" cy="13803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9263" y="2066868"/>
            <a:ext cx="7257679" cy="7104797"/>
          </a:xfrm>
        </p:spPr>
        <p:txBody>
          <a:bodyPr/>
          <a:lstStyle>
            <a:lvl2pPr>
              <a:spcAft>
                <a:spcPts val="611"/>
              </a:spcAft>
              <a:defRPr/>
            </a:lvl2pPr>
            <a:lvl3pPr>
              <a:tabLst>
                <a:tab pos="108138" algn="l"/>
                <a:tab pos="216276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86903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/>
        </p:nvSpPr>
        <p:spPr>
          <a:xfrm>
            <a:off x="0" y="1"/>
            <a:ext cx="3886200" cy="100584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4511" y="3057985"/>
            <a:ext cx="3310898" cy="5793877"/>
          </a:xfrm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383"/>
              </a:spcBef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511" y="1486033"/>
            <a:ext cx="3310898" cy="138036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2818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/>
        </p:nvSpPr>
        <p:spPr>
          <a:xfrm>
            <a:off x="3886200" y="1"/>
            <a:ext cx="3886200" cy="100584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415" y="3678502"/>
            <a:ext cx="3310898" cy="5793877"/>
          </a:xfrm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383"/>
              </a:spcBef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15" y="2106550"/>
            <a:ext cx="3310898" cy="138036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0242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/>
        </p:nvSpPr>
        <p:spPr>
          <a:xfrm>
            <a:off x="0" y="1"/>
            <a:ext cx="3886200" cy="100584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4511" y="3057985"/>
            <a:ext cx="3310898" cy="5793877"/>
          </a:xfrm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383"/>
              </a:spcBef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511" y="1486033"/>
            <a:ext cx="3310898" cy="138036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8128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/>
        </p:nvSpPr>
        <p:spPr>
          <a:xfrm>
            <a:off x="3886200" y="-3"/>
            <a:ext cx="3886200" cy="100584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415" y="3678502"/>
            <a:ext cx="3310898" cy="5793877"/>
          </a:xfrm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383"/>
              </a:spcBef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15" y="2106550"/>
            <a:ext cx="3310898" cy="138036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033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/>
        </p:nvSpPr>
        <p:spPr>
          <a:xfrm>
            <a:off x="0" y="0"/>
            <a:ext cx="5866020" cy="1005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582195" y="2300670"/>
            <a:ext cx="6608011" cy="6612448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3F936B-44DC-46BD-8909-BDE54E64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94" y="481656"/>
            <a:ext cx="5202868" cy="181901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1443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/>
        </p:nvSpPr>
        <p:spPr>
          <a:xfrm>
            <a:off x="0" y="0"/>
            <a:ext cx="5866020" cy="1005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379877" y="1083985"/>
            <a:ext cx="7012647" cy="805057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840634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/>
        </p:nvSpPr>
        <p:spPr>
          <a:xfrm>
            <a:off x="0" y="0"/>
            <a:ext cx="5866020" cy="1005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379877" y="1083985"/>
            <a:ext cx="7012647" cy="805057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787643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/>
        </p:nvSpPr>
        <p:spPr>
          <a:xfrm>
            <a:off x="0" y="0"/>
            <a:ext cx="5866020" cy="1005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379877" y="1083985"/>
            <a:ext cx="7012647" cy="805057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4130915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/>
        </p:nvSpPr>
        <p:spPr>
          <a:xfrm>
            <a:off x="-1" y="3"/>
            <a:ext cx="7772400" cy="2522103"/>
          </a:xfrm>
          <a:prstGeom prst="rect">
            <a:avLst/>
          </a:prstGeom>
          <a:solidFill>
            <a:srgbClr val="796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73793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5013" y="2768348"/>
            <a:ext cx="7107570" cy="6322537"/>
          </a:xfrm>
        </p:spPr>
        <p:txBody>
          <a:bodyPr/>
          <a:lstStyle>
            <a:lvl1pPr>
              <a:spcBef>
                <a:spcPts val="0"/>
              </a:spcBef>
              <a:spcAft>
                <a:spcPts val="383"/>
              </a:spcAft>
              <a:defRPr sz="204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383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383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383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383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14" y="693993"/>
            <a:ext cx="6949860" cy="138036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8844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4A74AD3-0AA0-4825-830B-9FEED17640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" y="14409"/>
            <a:ext cx="7772401" cy="369726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 sz="701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91195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414" y="4109452"/>
            <a:ext cx="7107570" cy="4641950"/>
          </a:xfrm>
        </p:spPr>
        <p:txBody>
          <a:bodyPr/>
          <a:lstStyle>
            <a:lvl1pPr>
              <a:spcBef>
                <a:spcPts val="0"/>
              </a:spcBef>
              <a:spcAft>
                <a:spcPts val="383"/>
              </a:spcAft>
              <a:defRPr sz="204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383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383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383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383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11" y="365944"/>
            <a:ext cx="3310898" cy="2994196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452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&amp;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A4FEDC-BAF8-4DAC-A1FC-D7141922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62" y="535523"/>
            <a:ext cx="7257679" cy="13803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9263" y="2066868"/>
            <a:ext cx="3487128" cy="7104797"/>
          </a:xfrm>
        </p:spPr>
        <p:txBody>
          <a:bodyPr/>
          <a:lstStyle>
            <a:lvl2pPr>
              <a:spcAft>
                <a:spcPts val="611"/>
              </a:spcAft>
              <a:defRPr/>
            </a:lvl2pPr>
            <a:lvl3pPr>
              <a:tabLst>
                <a:tab pos="108138" algn="l"/>
                <a:tab pos="216276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CE0AE3F5-6982-4A38-8591-8A0B200CFB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86201" y="2066868"/>
            <a:ext cx="3583491" cy="7104797"/>
          </a:xfrm>
        </p:spPr>
        <p:txBody>
          <a:bodyPr/>
          <a:lstStyle>
            <a:lvl2pPr>
              <a:spcAft>
                <a:spcPts val="611"/>
              </a:spcAft>
              <a:defRPr/>
            </a:lvl2pPr>
            <a:lvl3pPr>
              <a:tabLst>
                <a:tab pos="108138" algn="l"/>
                <a:tab pos="216276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067435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3437488" y="-2"/>
            <a:ext cx="4334909" cy="75996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861" b="0" i="0">
              <a:latin typeface="Segoe UI" panose="020B0502040204020203" pitchFamily="34" charset="0"/>
            </a:endParaRPr>
          </a:p>
        </p:txBody>
      </p:sp>
      <p:sp>
        <p:nvSpPr>
          <p:cNvPr id="9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489218" y="-2"/>
            <a:ext cx="2014664" cy="10058401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168972" y="0"/>
            <a:ext cx="2051730" cy="4720320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168972" y="5338080"/>
            <a:ext cx="2051730" cy="4720320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94772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F4D8A-29F1-4D11-9268-8372FA7B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7" y="574767"/>
            <a:ext cx="2955650" cy="28593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5FD2EB6-8563-4B90-BB53-5F9F20BECD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927" y="3831771"/>
            <a:ext cx="2955650" cy="5313075"/>
          </a:xfrm>
        </p:spPr>
        <p:txBody>
          <a:bodyPr/>
          <a:lstStyle>
            <a:lvl1pPr>
              <a:spcBef>
                <a:spcPts val="0"/>
              </a:spcBef>
              <a:spcAft>
                <a:spcPts val="383"/>
              </a:spcAft>
              <a:defRPr sz="2040"/>
            </a:lvl1pPr>
            <a:lvl2pPr>
              <a:spcBef>
                <a:spcPts val="0"/>
              </a:spcBef>
              <a:spcAft>
                <a:spcPts val="383"/>
              </a:spcAft>
              <a:defRPr/>
            </a:lvl2pPr>
            <a:lvl3pPr>
              <a:spcBef>
                <a:spcPts val="0"/>
              </a:spcBef>
              <a:spcAft>
                <a:spcPts val="383"/>
              </a:spcAft>
              <a:defRPr/>
            </a:lvl3pPr>
            <a:lvl4pPr>
              <a:spcBef>
                <a:spcPts val="0"/>
              </a:spcBef>
              <a:spcAft>
                <a:spcPts val="383"/>
              </a:spcAft>
              <a:defRPr/>
            </a:lvl4pPr>
            <a:lvl5pPr>
              <a:spcBef>
                <a:spcPts val="0"/>
              </a:spcBef>
              <a:spcAft>
                <a:spcPts val="383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8AD2D9C-D0E9-47A0-912A-1FAE6F4414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63915" y="6185165"/>
            <a:ext cx="1866267" cy="2959681"/>
          </a:xfrm>
        </p:spPr>
        <p:txBody>
          <a:bodyPr/>
          <a:lstStyle>
            <a:lvl1pPr marL="110312" indent="-110312">
              <a:defRPr sz="1275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3034430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080559" y="2829102"/>
            <a:ext cx="2234565" cy="4840566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2689998" y="2829102"/>
            <a:ext cx="2234565" cy="4840566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334241" y="2829102"/>
            <a:ext cx="2234565" cy="4840566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79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1636491"/>
            <a:ext cx="2172339" cy="6785429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600062" y="1636491"/>
            <a:ext cx="2172339" cy="6785429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72342" y="1636491"/>
            <a:ext cx="3427720" cy="6785429"/>
          </a:xfrm>
          <a:prstGeom prst="rect">
            <a:avLst/>
          </a:prstGeom>
          <a:solidFill>
            <a:srgbClr val="C7550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192911" y="0"/>
            <a:ext cx="0" cy="100584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75821" y="0"/>
            <a:ext cx="0" cy="100584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715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/>
        </p:nvSpPr>
        <p:spPr>
          <a:xfrm>
            <a:off x="0" y="5184881"/>
            <a:ext cx="7772400" cy="48735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068705" y="1229360"/>
            <a:ext cx="5634991" cy="5775191"/>
          </a:xfrm>
          <a:solidFill>
            <a:schemeClr val="bg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17396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13108" y="260223"/>
            <a:ext cx="4698242" cy="4638873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13108" y="5149304"/>
            <a:ext cx="4698242" cy="4638873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25297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34351" y="1"/>
            <a:ext cx="2199676" cy="882904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2810494" y="2654784"/>
            <a:ext cx="2199678" cy="7403616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2810494" y="0"/>
            <a:ext cx="2199676" cy="24788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87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2591753" y="0"/>
            <a:ext cx="2588894" cy="5940475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1" y="0"/>
            <a:ext cx="2515287" cy="100584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5272057" y="0"/>
            <a:ext cx="2500343" cy="100584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91754" y="6142821"/>
            <a:ext cx="2588893" cy="39155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37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5117161"/>
            <a:ext cx="3847967" cy="494124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3924433" y="1"/>
            <a:ext cx="3847967" cy="494124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2413928" y="1"/>
            <a:ext cx="1434039" cy="494124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3924433" y="5117161"/>
            <a:ext cx="1434039" cy="494124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37817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Slide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5163671" y="1174546"/>
            <a:ext cx="2254949" cy="3501304"/>
          </a:xfrm>
          <a:solidFill>
            <a:schemeClr val="bg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303990" y="1174547"/>
            <a:ext cx="2257764" cy="3530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5169301" y="5029201"/>
            <a:ext cx="2257764" cy="3530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="0" i="0">
              <a:latin typeface="Segoe UI" panose="020B0502040204020203" pitchFamily="34" charset="0"/>
            </a:endParaRP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06806" y="5029199"/>
            <a:ext cx="2254949" cy="3501304"/>
          </a:xfrm>
          <a:solidFill>
            <a:schemeClr val="bg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2735238" y="1174547"/>
            <a:ext cx="2254949" cy="3501304"/>
          </a:xfrm>
          <a:solidFill>
            <a:schemeClr val="bg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2738053" y="5029201"/>
            <a:ext cx="2254949" cy="3501304"/>
          </a:xfrm>
          <a:solidFill>
            <a:schemeClr val="bg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455647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flipH="1">
            <a:off x="265838" y="611604"/>
            <a:ext cx="7240726" cy="8835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861" b="0" i="0">
              <a:latin typeface="Segoe UI" panose="020B0502040204020203" pitchFamily="34" charset="0"/>
            </a:endParaRP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5055503" y="3822727"/>
            <a:ext cx="2182545" cy="5006321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534353" y="1229364"/>
            <a:ext cx="2182545" cy="5006321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534353" y="6416081"/>
            <a:ext cx="2182545" cy="241296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2794928" y="1229359"/>
            <a:ext cx="2182545" cy="241296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5055503" y="1229359"/>
            <a:ext cx="2182545" cy="241296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2794928" y="3822720"/>
            <a:ext cx="2182545" cy="241296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2794928" y="6416081"/>
            <a:ext cx="2182545" cy="241296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85586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EC3737-DC80-4920-9FDC-124927F98C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4DBBEF8-009C-4BE0-9D18-16ECF30063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9263" y="2582086"/>
            <a:ext cx="2129946" cy="5675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8FC0271-1041-4E10-A525-3AAD4809D6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21228" y="2582086"/>
            <a:ext cx="2129946" cy="5675091"/>
          </a:xfrm>
        </p:spPr>
        <p:txBody>
          <a:bodyPr/>
          <a:lstStyle>
            <a:lvl3pPr>
              <a:tabLst>
                <a:tab pos="108138" algn="l"/>
                <a:tab pos="216276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AFB8DDE-9A18-4AFB-B092-5B1340961B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23192" y="2582086"/>
            <a:ext cx="2129946" cy="5675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804130C-9D7C-4BF3-BC1B-45592CC644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263" y="535523"/>
            <a:ext cx="6703695" cy="13803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Three pillars</a:t>
            </a:r>
          </a:p>
        </p:txBody>
      </p:sp>
    </p:spTree>
    <p:extLst>
      <p:ext uri="{BB962C8B-B14F-4D97-AF65-F5344CB8AC3E}">
        <p14:creationId xmlns:p14="http://schemas.microsoft.com/office/powerpoint/2010/main" val="102722729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flipH="1">
            <a:off x="0" y="3597420"/>
            <a:ext cx="1262250" cy="28355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861" b="0" i="0">
              <a:latin typeface="Segoe UI" panose="020B0502040204020203" pitchFamily="34" charset="0"/>
            </a:endParaRP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"/>
            <a:ext cx="1262250" cy="3502375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6528013"/>
            <a:ext cx="1262250" cy="3530387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3906090" y="-1"/>
            <a:ext cx="2565810" cy="5903040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3906090" y="5998085"/>
            <a:ext cx="2565810" cy="4060321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6510150" y="2901917"/>
            <a:ext cx="1262250" cy="7156490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4" name="Rectangle 13"/>
          <p:cNvSpPr/>
          <p:nvPr/>
        </p:nvSpPr>
        <p:spPr>
          <a:xfrm flipH="1">
            <a:off x="1302030" y="-1"/>
            <a:ext cx="2564280" cy="100584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861" b="0" i="0">
              <a:latin typeface="Segoe UI" panose="020B05020402040202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flipH="1">
            <a:off x="6510150" y="7"/>
            <a:ext cx="1262250" cy="28355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861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29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271846" y="2300942"/>
            <a:ext cx="2315647" cy="3404538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3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2729370" y="2300942"/>
            <a:ext cx="2309694" cy="3404538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3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180940" y="2300939"/>
            <a:ext cx="2316676" cy="340454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3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3C6E4-E70A-4C0E-8056-0AD7042538C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DF64F1-7940-4CD3-A8C6-BD74C5AA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62" y="535523"/>
            <a:ext cx="7284347" cy="13803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05C6F88-4513-4107-9CBF-0669D51EB1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9263" y="5739196"/>
            <a:ext cx="2368230" cy="2933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3FD90455-CFC1-464B-9FBC-C6B9CBC0F4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81349" y="5739196"/>
            <a:ext cx="2365889" cy="2933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578B5060-728E-48A6-9779-27583BBDA4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37720" y="5739196"/>
            <a:ext cx="2365889" cy="2933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35453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36C1-5FC8-4162-AD6C-699E32D98A0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1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EC3737-DC80-4920-9FDC-124927F98C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4DBBEF8-009C-4BE0-9D18-16ECF30063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9263" y="2588430"/>
            <a:ext cx="2368230" cy="6238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8FC0271-1041-4E10-A525-3AAD4809D6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81349" y="2588430"/>
            <a:ext cx="2365889" cy="6238942"/>
          </a:xfrm>
        </p:spPr>
        <p:txBody>
          <a:bodyPr/>
          <a:lstStyle>
            <a:lvl3pPr>
              <a:tabLst>
                <a:tab pos="108138" algn="l"/>
                <a:tab pos="216276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AFB8DDE-9A18-4AFB-B092-5B1340961B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37720" y="2588430"/>
            <a:ext cx="2365889" cy="6238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804130C-9D7C-4BF3-BC1B-45592CC6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63" y="535523"/>
            <a:ext cx="6703695" cy="13803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2552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DDA039DA-C997-4866-AF0E-83E80930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258" y="9322647"/>
            <a:ext cx="1748790" cy="535517"/>
          </a:xfrm>
        </p:spPr>
        <p:txBody>
          <a:bodyPr/>
          <a:lstStyle/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0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6E152E-7D8E-4E31-81D0-D7F9B1198B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826038" cy="10058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DD72F90-3359-4F1D-BE0F-B42003E7F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258" y="9322647"/>
            <a:ext cx="1748790" cy="535517"/>
          </a:xfrm>
        </p:spPr>
        <p:txBody>
          <a:bodyPr/>
          <a:lstStyle/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8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ny 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148046" y="288164"/>
            <a:ext cx="7457803" cy="9482073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74" b="1" i="0" cap="all" spc="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6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2722627" y="0"/>
            <a:ext cx="5049774" cy="1005840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638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>
          <a:xfrm>
            <a:off x="534353" y="9234721"/>
            <a:ext cx="174879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>
          <a:xfrm>
            <a:off x="5489258" y="9234721"/>
            <a:ext cx="1748790" cy="535517"/>
          </a:xfrm>
          <a:prstGeom prst="rect">
            <a:avLst/>
          </a:prstGeom>
        </p:spPr>
        <p:txBody>
          <a:bodyPr/>
          <a:lstStyle/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17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23"/>
            <a:ext cx="6703695" cy="13803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0DFBB-0CF9-4978-9C66-E15B91688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en-US" sz="574" b="1" i="0" cap="all" spc="0" baseline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35EC92E2-CC72-4EF9-B45A-1032D8F7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7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</p:sldLayoutIdLst>
  <p:txStyles>
    <p:titleStyle>
      <a:lvl1pPr algn="l" defTabSz="582945" rtl="0" eaLnBrk="1" latinLnBrk="0" hangingPunct="1">
        <a:lnSpc>
          <a:spcPct val="90000"/>
        </a:lnSpc>
        <a:spcBef>
          <a:spcPct val="0"/>
        </a:spcBef>
        <a:buNone/>
        <a:defRPr lang="en-US" sz="2805" b="0" i="0" kern="1200" cap="all" spc="32" baseline="0" dirty="0" smtClean="0">
          <a:solidFill>
            <a:schemeClr val="tx2"/>
          </a:solidFill>
          <a:latin typeface="Segoe UI" panose="020B0502040204020203" pitchFamily="34" charset="0"/>
          <a:ea typeface="Segoe UI Black" panose="020B0A02040204020203" pitchFamily="34" charset="0"/>
          <a:cs typeface="Segoe UI" panose="020B0502040204020203" pitchFamily="34" charset="0"/>
        </a:defRPr>
      </a:lvl1pPr>
    </p:titleStyle>
    <p:bodyStyle>
      <a:lvl1pPr marL="183178" indent="-183178" algn="l" defTabSz="582945" rtl="0" eaLnBrk="1" latinLnBrk="0" hangingPunct="1">
        <a:lnSpc>
          <a:spcPct val="100000"/>
        </a:lnSpc>
        <a:spcBef>
          <a:spcPts val="0"/>
        </a:spcBef>
        <a:spcAft>
          <a:spcPts val="383"/>
        </a:spcAft>
        <a:buFont typeface="Wingdings" panose="05000000000000000000" pitchFamily="2" charset="2"/>
        <a:buChar char="§"/>
        <a:defRPr lang="en-US" sz="204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1pPr>
      <a:lvl2pPr marL="365344" indent="-182166" algn="l" defTabSz="582945" rtl="0" eaLnBrk="1" latinLnBrk="0" hangingPunct="1">
        <a:lnSpc>
          <a:spcPct val="100000"/>
        </a:lnSpc>
        <a:spcBef>
          <a:spcPts val="0"/>
        </a:spcBef>
        <a:spcAft>
          <a:spcPts val="383"/>
        </a:spcAft>
        <a:buFont typeface="Wingdings" panose="05000000000000000000" pitchFamily="2" charset="2"/>
        <a:buChar char="§"/>
        <a:defRPr lang="en-US" sz="1785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2pPr>
      <a:lvl3pPr marL="513100" indent="-147757" algn="l" defTabSz="582945" rtl="0" eaLnBrk="1" latinLnBrk="0" hangingPunct="1">
        <a:lnSpc>
          <a:spcPct val="100000"/>
        </a:lnSpc>
        <a:spcBef>
          <a:spcPts val="0"/>
        </a:spcBef>
        <a:spcAft>
          <a:spcPts val="383"/>
        </a:spcAft>
        <a:buFont typeface="Wingdings" panose="05000000000000000000" pitchFamily="2" charset="2"/>
        <a:buChar char="§"/>
        <a:defRPr lang="en-US" sz="153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" panose="020B0502040204020203" pitchFamily="34" charset="0"/>
          <a:cs typeface="Arial" panose="020B0604020202020204" pitchFamily="34" charset="0"/>
        </a:defRPr>
      </a:lvl3pPr>
      <a:lvl4pPr marL="730687" indent="-147757" algn="l" defTabSz="582945" rtl="0" eaLnBrk="1" latinLnBrk="0" hangingPunct="1">
        <a:lnSpc>
          <a:spcPct val="100000"/>
        </a:lnSpc>
        <a:spcBef>
          <a:spcPts val="0"/>
        </a:spcBef>
        <a:spcAft>
          <a:spcPts val="383"/>
        </a:spcAft>
        <a:buFont typeface="Wingdings" panose="05000000000000000000" pitchFamily="2" charset="2"/>
        <a:buChar char="§"/>
        <a:defRPr sz="1275" b="0" i="0" kern="1200" spc="0" baseline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4pPr>
      <a:lvl5pPr marL="948274" indent="-182166" algn="l" defTabSz="582945" rtl="0" eaLnBrk="1" latinLnBrk="0" hangingPunct="1">
        <a:lnSpc>
          <a:spcPct val="100000"/>
        </a:lnSpc>
        <a:spcBef>
          <a:spcPts val="0"/>
        </a:spcBef>
        <a:spcAft>
          <a:spcPts val="383"/>
        </a:spcAft>
        <a:buFont typeface="Wingdings" panose="05000000000000000000" pitchFamily="2" charset="2"/>
        <a:buChar char="§"/>
        <a:defRPr lang="en-US" sz="1275" b="0" i="0" kern="1200" spc="0" baseline="0" dirty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" panose="020B0502040204020203" pitchFamily="34" charset="0"/>
          <a:cs typeface="Arial" panose="020B0604020202020204" pitchFamily="34" charset="0"/>
        </a:defRPr>
      </a:lvl5pPr>
      <a:lvl6pPr marL="0" indent="0" algn="l" defTabSz="582945" rtl="0" eaLnBrk="1" latinLnBrk="0" hangingPunct="1">
        <a:lnSpc>
          <a:spcPct val="90000"/>
        </a:lnSpc>
        <a:spcBef>
          <a:spcPts val="319"/>
        </a:spcBef>
        <a:buFont typeface="Arial"/>
        <a:buNone/>
        <a:defRPr lang="en-US" sz="669" kern="1200" spc="64" dirty="0"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atin typeface="Segoe UI" panose="020B0502040204020203" pitchFamily="34" charset="0"/>
          <a:ea typeface="Open Sans" panose="020B0606030504020204" pitchFamily="34" charset="0"/>
          <a:cs typeface="Segoe UI" panose="020B0502040204020203" pitchFamily="34" charset="0"/>
        </a:defRPr>
      </a:lvl6pPr>
      <a:lvl7pPr marL="1894570" indent="-145736" algn="l" defTabSz="582945" rtl="0" eaLnBrk="1" latinLnBrk="0" hangingPunct="1">
        <a:lnSpc>
          <a:spcPct val="90000"/>
        </a:lnSpc>
        <a:spcBef>
          <a:spcPts val="319"/>
        </a:spcBef>
        <a:buFont typeface="Arial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042" indent="-145736" algn="l" defTabSz="582945" rtl="0" eaLnBrk="1" latinLnBrk="0" hangingPunct="1">
        <a:lnSpc>
          <a:spcPct val="90000"/>
        </a:lnSpc>
        <a:spcBef>
          <a:spcPts val="319"/>
        </a:spcBef>
        <a:buFont typeface="Arial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515" indent="-145736" algn="l" defTabSz="582945" rtl="0" eaLnBrk="1" latinLnBrk="0" hangingPunct="1">
        <a:lnSpc>
          <a:spcPct val="90000"/>
        </a:lnSpc>
        <a:spcBef>
          <a:spcPts val="319"/>
        </a:spcBef>
        <a:buFont typeface="Arial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45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72" algn="l" defTabSz="582945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45" algn="l" defTabSz="582945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417" algn="l" defTabSz="582945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89" algn="l" defTabSz="582945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61" algn="l" defTabSz="582945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834" algn="l" defTabSz="582945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306" algn="l" defTabSz="582945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78" algn="l" defTabSz="582945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5.jpe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541E4E0-8AA4-4218-AD16-818253A3069E}"/>
              </a:ext>
            </a:extLst>
          </p:cNvPr>
          <p:cNvSpPr/>
          <p:nvPr/>
        </p:nvSpPr>
        <p:spPr>
          <a:xfrm>
            <a:off x="200720" y="7922776"/>
            <a:ext cx="2648060" cy="1927274"/>
          </a:xfrm>
          <a:prstGeom prst="rect">
            <a:avLst/>
          </a:prstGeom>
          <a:solidFill>
            <a:srgbClr val="92949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1300" b="1" dirty="0">
                <a:solidFill>
                  <a:schemeClr val="tx1"/>
                </a:solidFill>
              </a:rPr>
              <a:t>Total Agency Budget: $30.6</a:t>
            </a:r>
          </a:p>
          <a:p>
            <a:pPr marL="742928" lvl="1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General: $  9.8</a:t>
            </a:r>
          </a:p>
          <a:p>
            <a:pPr marL="742928" lvl="1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Special:  $ 20.7</a:t>
            </a:r>
          </a:p>
          <a:p>
            <a:pPr marL="742928" lvl="1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Federal: $  0.01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EF84D-1E45-4651-84F6-2645E01525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1" b="33605"/>
          <a:stretch/>
        </p:blipFill>
        <p:spPr>
          <a:xfrm>
            <a:off x="0" y="0"/>
            <a:ext cx="7772400" cy="20348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673EC7-7969-4BE0-819B-854F2546273F}"/>
              </a:ext>
            </a:extLst>
          </p:cNvPr>
          <p:cNvSpPr/>
          <p:nvPr/>
        </p:nvSpPr>
        <p:spPr>
          <a:xfrm>
            <a:off x="0" y="1157038"/>
            <a:ext cx="7772400" cy="354052"/>
          </a:xfrm>
          <a:prstGeom prst="rect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DAKOTA COLLEGE AT BOTINEAU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913D44-033B-457A-B418-727D691726C4}"/>
              </a:ext>
            </a:extLst>
          </p:cNvPr>
          <p:cNvSpPr/>
          <p:nvPr/>
        </p:nvSpPr>
        <p:spPr>
          <a:xfrm>
            <a:off x="218661" y="1942768"/>
            <a:ext cx="1989280" cy="2700032"/>
          </a:xfrm>
          <a:prstGeom prst="rect">
            <a:avLst/>
          </a:prstGeom>
          <a:solidFill>
            <a:srgbClr val="92949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 anchorCtr="0"/>
          <a:lstStyle/>
          <a:p>
            <a:pPr algn="ctr"/>
            <a:r>
              <a:rPr lang="en-US" sz="2800" b="1" dirty="0">
                <a:solidFill>
                  <a:srgbClr val="00703C"/>
                </a:solidFill>
              </a:rPr>
              <a:t>78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Full-time Team Members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rgbClr val="00703C"/>
                </a:solidFill>
              </a:rPr>
              <a:t>165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Temporary Team Members</a:t>
            </a:r>
            <a:br>
              <a:rPr lang="en-US" sz="12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300" b="1" dirty="0">
                <a:solidFill>
                  <a:srgbClr val="00703C"/>
                </a:solidFill>
              </a:rPr>
              <a:t>Goals &amp; Priorities</a:t>
            </a:r>
          </a:p>
          <a:p>
            <a:pPr marL="182880" lvl="0" indent="-18288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Provide quality experiences.</a:t>
            </a:r>
          </a:p>
          <a:p>
            <a:pPr marL="182880" lvl="0" indent="-18288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Ensure student success.</a:t>
            </a:r>
          </a:p>
          <a:p>
            <a:pPr marL="182880" lvl="0" indent="-18288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Use resources effectively.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A93ED4-9B85-4552-A4CB-4FECFFBEC4C6}"/>
              </a:ext>
            </a:extLst>
          </p:cNvPr>
          <p:cNvSpPr/>
          <p:nvPr/>
        </p:nvSpPr>
        <p:spPr>
          <a:xfrm>
            <a:off x="2308302" y="1973328"/>
            <a:ext cx="5177999" cy="2669471"/>
          </a:xfrm>
          <a:prstGeom prst="rect">
            <a:avLst/>
          </a:prstGeom>
          <a:solidFill>
            <a:srgbClr val="92949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0" b="1" dirty="0">
              <a:solidFill>
                <a:srgbClr val="00703C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b="1" dirty="0">
                <a:solidFill>
                  <a:srgbClr val="00703C"/>
                </a:solidFill>
              </a:rPr>
              <a:t>Mission</a:t>
            </a:r>
            <a:r>
              <a:rPr lang="en-US" sz="1300" b="1" dirty="0">
                <a:solidFill>
                  <a:schemeClr val="tx1"/>
                </a:solidFill>
              </a:rPr>
              <a:t>: </a:t>
            </a:r>
            <a:r>
              <a:rPr lang="en-US" sz="11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Dakota College at Bottineau provides students with a quality education in a caring environment. The institution values diversity and personal enrichment by promoting engaged learning for employment and university transfer. With the help of a supportive community, Dakota College at Bottineau emphasizes nature and technology to accomplish its mission through an array of curricula, programs, and services.</a:t>
            </a:r>
            <a:endParaRPr lang="en-US" sz="11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300" b="1" dirty="0">
                <a:solidFill>
                  <a:srgbClr val="00703C"/>
                </a:solidFill>
              </a:rPr>
              <a:t>Vision: </a:t>
            </a:r>
            <a:r>
              <a:rPr lang="en-US" sz="1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Dakota College at Bottineau is rooted in the past and grows towards the future by combining the best from the </a:t>
            </a:r>
            <a:r>
              <a:rPr lang="en-US" sz="11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Past, Present, and Future</a:t>
            </a:r>
            <a:r>
              <a:rPr lang="en-US" sz="1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to provide students with innovative educational opportunities. The campus will emphasize a knowledge and appreciation of </a:t>
            </a:r>
            <a:r>
              <a:rPr lang="en-US" sz="11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en-US" sz="1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implement a rapidly changing</a:t>
            </a:r>
            <a:r>
              <a:rPr lang="en-US" sz="11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Technology, </a:t>
            </a:r>
            <a:r>
              <a:rPr lang="en-US" sz="1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prepare students to go </a:t>
            </a:r>
            <a:r>
              <a:rPr lang="en-US" sz="11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Beyond</a:t>
            </a:r>
            <a:r>
              <a:rPr lang="en-US" sz="1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and improve the quality of life.</a:t>
            </a:r>
          </a:p>
          <a:p>
            <a:pPr>
              <a:spcAft>
                <a:spcPts val="600"/>
              </a:spcAft>
            </a:pPr>
            <a:r>
              <a:rPr lang="en-US" sz="1300" b="1" dirty="0">
                <a:solidFill>
                  <a:srgbClr val="00703C"/>
                </a:solidFill>
              </a:rPr>
              <a:t>Values: </a:t>
            </a:r>
            <a:r>
              <a:rPr lang="en-US" sz="1100" dirty="0">
                <a:solidFill>
                  <a:schemeClr val="tx2"/>
                </a:solidFill>
              </a:rPr>
              <a:t>Student Centered ~ Excellence ~ Learning ~ Respect and Responsibility ~ Diversity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B73FDD-DF0D-421E-929C-EB03EACA4546}"/>
              </a:ext>
            </a:extLst>
          </p:cNvPr>
          <p:cNvSpPr/>
          <p:nvPr/>
        </p:nvSpPr>
        <p:spPr>
          <a:xfrm>
            <a:off x="200721" y="5029200"/>
            <a:ext cx="2353968" cy="1152821"/>
          </a:xfrm>
          <a:prstGeom prst="rect">
            <a:avLst/>
          </a:prstGeom>
          <a:solidFill>
            <a:srgbClr val="92949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</a:pPr>
            <a:r>
              <a:rPr lang="en-US" sz="1300" b="1" dirty="0">
                <a:solidFill>
                  <a:schemeClr val="tx1"/>
                </a:solidFill>
              </a:rPr>
              <a:t>Traditional College Students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DCB serves students who desire a traditional on-campus learning experience.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C16FB8-0FE9-41AC-A21A-A58ED0C89F6B}"/>
              </a:ext>
            </a:extLst>
          </p:cNvPr>
          <p:cNvSpPr txBox="1"/>
          <p:nvPr/>
        </p:nvSpPr>
        <p:spPr>
          <a:xfrm>
            <a:off x="200722" y="1720123"/>
            <a:ext cx="2007219" cy="338554"/>
          </a:xfrm>
          <a:prstGeom prst="rect">
            <a:avLst/>
          </a:prstGeom>
          <a:solidFill>
            <a:srgbClr val="929496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kern="1800" spc="100" dirty="0">
                <a:solidFill>
                  <a:srgbClr val="A6D04F"/>
                </a:solidFill>
              </a:rPr>
              <a:t>WHO WE 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05BF53-65CA-4880-BB26-BFF9693D602C}"/>
              </a:ext>
            </a:extLst>
          </p:cNvPr>
          <p:cNvSpPr txBox="1"/>
          <p:nvPr/>
        </p:nvSpPr>
        <p:spPr>
          <a:xfrm>
            <a:off x="2308302" y="1720123"/>
            <a:ext cx="5177999" cy="338554"/>
          </a:xfrm>
          <a:prstGeom prst="rect">
            <a:avLst/>
          </a:prstGeom>
          <a:solidFill>
            <a:srgbClr val="929496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kern="1800" spc="100" dirty="0">
                <a:solidFill>
                  <a:srgbClr val="A6D04F"/>
                </a:solidFill>
              </a:rPr>
              <a:t>WHAT WE’RE ABOUT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BA724F-B182-4754-85AB-290DDFCDA398}"/>
              </a:ext>
            </a:extLst>
          </p:cNvPr>
          <p:cNvSpPr txBox="1"/>
          <p:nvPr/>
        </p:nvSpPr>
        <p:spPr>
          <a:xfrm>
            <a:off x="207514" y="4722430"/>
            <a:ext cx="7278788" cy="338554"/>
          </a:xfrm>
          <a:prstGeom prst="rect">
            <a:avLst/>
          </a:prstGeom>
          <a:solidFill>
            <a:srgbClr val="929496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1600" b="1" kern="1800" spc="100" dirty="0">
                <a:solidFill>
                  <a:srgbClr val="A6D04F"/>
                </a:solidFill>
              </a:rPr>
              <a:t>		            WHO WE SERVE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974030-4814-4222-8320-DCBB7242EF1C}"/>
              </a:ext>
            </a:extLst>
          </p:cNvPr>
          <p:cNvSpPr txBox="1"/>
          <p:nvPr/>
        </p:nvSpPr>
        <p:spPr>
          <a:xfrm>
            <a:off x="200722" y="7584222"/>
            <a:ext cx="7280904" cy="338554"/>
          </a:xfrm>
          <a:prstGeom prst="rect">
            <a:avLst/>
          </a:prstGeom>
          <a:solidFill>
            <a:srgbClr val="929496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1600" b="1" kern="1800" spc="100" dirty="0">
                <a:solidFill>
                  <a:srgbClr val="A6D04F"/>
                </a:solidFill>
              </a:rPr>
              <a:t>      HOW WE DO 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EE5F25-EA3B-4720-8F5B-CDE7FA119971}"/>
              </a:ext>
            </a:extLst>
          </p:cNvPr>
          <p:cNvSpPr txBox="1"/>
          <p:nvPr/>
        </p:nvSpPr>
        <p:spPr>
          <a:xfrm>
            <a:off x="1925586" y="9572943"/>
            <a:ext cx="9697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In Millions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AF4BDE-483B-4091-930D-EFB4FAAA959F}"/>
              </a:ext>
            </a:extLst>
          </p:cNvPr>
          <p:cNvSpPr/>
          <p:nvPr/>
        </p:nvSpPr>
        <p:spPr>
          <a:xfrm>
            <a:off x="2695632" y="5055471"/>
            <a:ext cx="2333567" cy="1134727"/>
          </a:xfrm>
          <a:prstGeom prst="rect">
            <a:avLst/>
          </a:prstGeom>
          <a:solidFill>
            <a:srgbClr val="92949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300" b="1" dirty="0" err="1">
                <a:solidFill>
                  <a:schemeClr val="tx1"/>
                </a:solidFill>
              </a:rPr>
              <a:t>Placebound</a:t>
            </a:r>
            <a:r>
              <a:rPr lang="en-US" sz="1300" b="1" dirty="0">
                <a:solidFill>
                  <a:schemeClr val="tx1"/>
                </a:solidFill>
              </a:rPr>
              <a:t> Students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DCB provides diverse and 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robust online programs for students who are place bound or require a more flexible learning environment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563305D-288B-407E-A717-16374B293BDD}"/>
              </a:ext>
            </a:extLst>
          </p:cNvPr>
          <p:cNvSpPr/>
          <p:nvPr/>
        </p:nvSpPr>
        <p:spPr>
          <a:xfrm>
            <a:off x="5170142" y="5055324"/>
            <a:ext cx="2316159" cy="1139593"/>
          </a:xfrm>
          <a:prstGeom prst="rect">
            <a:avLst/>
          </a:prstGeom>
          <a:solidFill>
            <a:srgbClr val="92949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300" b="1" dirty="0">
                <a:solidFill>
                  <a:schemeClr val="tx1"/>
                </a:solidFill>
              </a:rPr>
              <a:t>Employers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Through its career and 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technical education programs, DCB provides front-line employees for North Dakota’s workforce.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B7D269-E475-47A2-91EC-681C3EB1DC30}"/>
              </a:ext>
            </a:extLst>
          </p:cNvPr>
          <p:cNvSpPr/>
          <p:nvPr/>
        </p:nvSpPr>
        <p:spPr>
          <a:xfrm>
            <a:off x="207514" y="6310778"/>
            <a:ext cx="2641266" cy="1166474"/>
          </a:xfrm>
          <a:prstGeom prst="rect">
            <a:avLst/>
          </a:prstGeom>
          <a:solidFill>
            <a:srgbClr val="92949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300" b="1" dirty="0">
                <a:solidFill>
                  <a:schemeClr val="tx1"/>
                </a:solidFill>
              </a:rPr>
              <a:t>Local Community &amp; </a:t>
            </a:r>
            <a:br>
              <a:rPr lang="en-US" sz="1300" b="1" dirty="0">
                <a:solidFill>
                  <a:schemeClr val="tx1"/>
                </a:solidFill>
              </a:rPr>
            </a:br>
            <a:r>
              <a:rPr lang="en-US" sz="1300" b="1" dirty="0">
                <a:solidFill>
                  <a:schemeClr val="tx1"/>
                </a:solidFill>
              </a:rPr>
              <a:t>North Central ND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DCB serves as a provider of enrichment activities for the Bottineau community and the north central region of North Dakota.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BE82460-0E45-48AC-BE91-1FF119B82087}"/>
              </a:ext>
            </a:extLst>
          </p:cNvPr>
          <p:cNvSpPr/>
          <p:nvPr/>
        </p:nvSpPr>
        <p:spPr>
          <a:xfrm>
            <a:off x="2019099" y="4965843"/>
            <a:ext cx="519751" cy="519751"/>
          </a:xfrm>
          <a:prstGeom prst="ellipse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E7170BC-5195-4D9E-8543-A2FB0C1F69AB}"/>
              </a:ext>
            </a:extLst>
          </p:cNvPr>
          <p:cNvSpPr/>
          <p:nvPr/>
        </p:nvSpPr>
        <p:spPr>
          <a:xfrm>
            <a:off x="4508968" y="4968716"/>
            <a:ext cx="519751" cy="519751"/>
          </a:xfrm>
          <a:prstGeom prst="ellipse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7B02CE0-69DE-4B41-9DE9-4B8E0FF1D308}"/>
              </a:ext>
            </a:extLst>
          </p:cNvPr>
          <p:cNvSpPr/>
          <p:nvPr/>
        </p:nvSpPr>
        <p:spPr>
          <a:xfrm>
            <a:off x="2309634" y="6251220"/>
            <a:ext cx="519751" cy="519751"/>
          </a:xfrm>
          <a:prstGeom prst="ellipse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6AE846F-DC71-405D-96DF-977478351152}"/>
              </a:ext>
            </a:extLst>
          </p:cNvPr>
          <p:cNvSpPr/>
          <p:nvPr/>
        </p:nvSpPr>
        <p:spPr>
          <a:xfrm>
            <a:off x="6961875" y="4965783"/>
            <a:ext cx="519751" cy="519751"/>
          </a:xfrm>
          <a:prstGeom prst="ellipse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13E591-580C-4149-A6FA-4F9E4E081EF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05" y="4973605"/>
            <a:ext cx="435231" cy="4352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8DC3C8-8E3A-4703-8607-CB42BC0AECFA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22" y="6320135"/>
            <a:ext cx="378803" cy="381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AF4CE4-4F73-4BAC-8D7F-37A002EB5F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1"/>
          <a:stretch/>
        </p:blipFill>
        <p:spPr>
          <a:xfrm>
            <a:off x="1999870" y="4972525"/>
            <a:ext cx="554443" cy="449591"/>
          </a:xfrm>
          <a:prstGeom prst="rect">
            <a:avLst/>
          </a:prstGeom>
        </p:spPr>
      </p:pic>
      <p:pic>
        <p:nvPicPr>
          <p:cNvPr id="15" name="Graphic 14" descr="Office worker male with solid fill">
            <a:extLst>
              <a:ext uri="{FF2B5EF4-FFF2-40B4-BE49-F238E27FC236}">
                <a16:creationId xmlns:a16="http://schemas.microsoft.com/office/drawing/2014/main" id="{A5892BC5-14B5-4789-B1D6-2C263C4315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04175" y="4978662"/>
            <a:ext cx="433455" cy="433455"/>
          </a:xfrm>
          <a:prstGeom prst="rect">
            <a:avLst/>
          </a:prstGeom>
        </p:spPr>
      </p:pic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690D5E5E-4D16-41E7-9FA8-6258CD4786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492936"/>
              </p:ext>
            </p:extLst>
          </p:nvPr>
        </p:nvGraphicFramePr>
        <p:xfrm>
          <a:off x="2920868" y="6325833"/>
          <a:ext cx="4560758" cy="350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5368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39DE730-522A-4DF6-A26F-FC22FD346D73}"/>
              </a:ext>
            </a:extLst>
          </p:cNvPr>
          <p:cNvSpPr/>
          <p:nvPr/>
        </p:nvSpPr>
        <p:spPr>
          <a:xfrm>
            <a:off x="267559" y="6498561"/>
            <a:ext cx="3571659" cy="948116"/>
          </a:xfrm>
          <a:prstGeom prst="rect">
            <a:avLst/>
          </a:prstGeom>
          <a:solidFill>
            <a:srgbClr val="92949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t" anchorCtr="0"/>
          <a:lstStyle/>
          <a:p>
            <a:pPr marL="228600"/>
            <a:r>
              <a:rPr lang="en-US" sz="1300" b="1" dirty="0">
                <a:solidFill>
                  <a:schemeClr val="tx1"/>
                </a:solidFill>
              </a:rPr>
              <a:t>Farm &amp; Ranch Mgmt. </a:t>
            </a:r>
            <a:r>
              <a:rPr lang="en-US" sz="1300" b="1">
                <a:solidFill>
                  <a:schemeClr val="tx1"/>
                </a:solidFill>
              </a:rPr>
              <a:t>Education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Dakota College offers farm management education to farm and ranch families through sites in Bottineau, Minot and Rugby.  A fourth site is being developed in Stanley.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673EC7-7969-4BE0-819B-854F2546273F}"/>
              </a:ext>
            </a:extLst>
          </p:cNvPr>
          <p:cNvSpPr/>
          <p:nvPr/>
        </p:nvSpPr>
        <p:spPr>
          <a:xfrm>
            <a:off x="0" y="150550"/>
            <a:ext cx="7772400" cy="354052"/>
          </a:xfrm>
          <a:prstGeom prst="rect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DAKOTA COLLEGE AT BOTTINEAU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B73FDD-DF0D-421E-929C-EB03EACA4546}"/>
              </a:ext>
            </a:extLst>
          </p:cNvPr>
          <p:cNvSpPr/>
          <p:nvPr/>
        </p:nvSpPr>
        <p:spPr>
          <a:xfrm>
            <a:off x="200721" y="960972"/>
            <a:ext cx="2286000" cy="1295763"/>
          </a:xfrm>
          <a:prstGeom prst="rect">
            <a:avLst/>
          </a:prstGeom>
          <a:solidFill>
            <a:srgbClr val="92949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300" b="1" dirty="0">
                <a:solidFill>
                  <a:schemeClr val="tx1"/>
                </a:solidFill>
              </a:rPr>
              <a:t>Minot CTE Center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Obtained approvals, and financing from the City of Minot, to establish a postsecondary career and technical education center in Minot.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BA724F-B182-4754-85AB-290DDFCDA398}"/>
              </a:ext>
            </a:extLst>
          </p:cNvPr>
          <p:cNvSpPr txBox="1"/>
          <p:nvPr/>
        </p:nvSpPr>
        <p:spPr>
          <a:xfrm>
            <a:off x="200721" y="627858"/>
            <a:ext cx="7370955" cy="338554"/>
          </a:xfrm>
          <a:prstGeom prst="rect">
            <a:avLst/>
          </a:prstGeom>
          <a:solidFill>
            <a:srgbClr val="929496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kern="1800" spc="100" dirty="0">
                <a:solidFill>
                  <a:srgbClr val="A6D04F"/>
                </a:solidFill>
              </a:rPr>
              <a:t>WHAT WE’RE PROUD OF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974030-4814-4222-8320-DCBB7242EF1C}"/>
              </a:ext>
            </a:extLst>
          </p:cNvPr>
          <p:cNvSpPr txBox="1"/>
          <p:nvPr/>
        </p:nvSpPr>
        <p:spPr>
          <a:xfrm>
            <a:off x="200721" y="7527689"/>
            <a:ext cx="7370955" cy="338554"/>
          </a:xfrm>
          <a:prstGeom prst="rect">
            <a:avLst/>
          </a:prstGeom>
          <a:solidFill>
            <a:srgbClr val="929496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kern="1800" spc="100" dirty="0">
                <a:solidFill>
                  <a:srgbClr val="A6D04F"/>
                </a:solidFill>
              </a:rPr>
              <a:t>HOW WE MEASURE SUCCESS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B35195-5AD1-4E1A-A877-E15FCB970937}"/>
              </a:ext>
            </a:extLst>
          </p:cNvPr>
          <p:cNvSpPr txBox="1"/>
          <p:nvPr/>
        </p:nvSpPr>
        <p:spPr>
          <a:xfrm>
            <a:off x="200721" y="4090407"/>
            <a:ext cx="7370955" cy="338554"/>
          </a:xfrm>
          <a:prstGeom prst="rect">
            <a:avLst/>
          </a:prstGeom>
          <a:solidFill>
            <a:srgbClr val="929496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kern="1800" spc="100" dirty="0">
                <a:solidFill>
                  <a:srgbClr val="A6D04F"/>
                </a:solidFill>
              </a:rPr>
              <a:t>WHAT WE DO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A7ED6B-931F-42CC-8AC4-4484A903732B}"/>
              </a:ext>
            </a:extLst>
          </p:cNvPr>
          <p:cNvSpPr/>
          <p:nvPr/>
        </p:nvSpPr>
        <p:spPr>
          <a:xfrm>
            <a:off x="2743198" y="968972"/>
            <a:ext cx="2286000" cy="1295763"/>
          </a:xfrm>
          <a:prstGeom prst="rect">
            <a:avLst/>
          </a:prstGeom>
          <a:solidFill>
            <a:srgbClr val="92949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defRPr/>
            </a:pPr>
            <a:r>
              <a:rPr lang="en-US" sz="1300" b="1" dirty="0">
                <a:solidFill>
                  <a:srgbClr val="796E66"/>
                </a:solidFill>
                <a:latin typeface="Segoe UI"/>
              </a:rPr>
              <a:t>Record Enrollment</a:t>
            </a:r>
            <a:b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96E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lang="en-US" sz="1100" dirty="0">
                <a:solidFill>
                  <a:srgbClr val="796E66"/>
                </a:solidFill>
              </a:rPr>
              <a:t>Achieved record enrollments for the college, exceeding 1,100 students in the fall of 2021.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96E6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F28B76-2E7E-45B8-B993-6AF00645633A}"/>
              </a:ext>
            </a:extLst>
          </p:cNvPr>
          <p:cNvSpPr/>
          <p:nvPr/>
        </p:nvSpPr>
        <p:spPr>
          <a:xfrm>
            <a:off x="5285676" y="972896"/>
            <a:ext cx="2286000" cy="1295763"/>
          </a:xfrm>
          <a:prstGeom prst="rect">
            <a:avLst/>
          </a:prstGeom>
          <a:solidFill>
            <a:srgbClr val="92949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defRPr/>
            </a:pPr>
            <a:r>
              <a:rPr lang="en-US" sz="1300" b="1" dirty="0">
                <a:solidFill>
                  <a:srgbClr val="796E66"/>
                </a:solidFill>
                <a:latin typeface="Segoe UI"/>
              </a:rPr>
              <a:t>New CTE Programs</a:t>
            </a:r>
            <a:b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96E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lang="en-US" sz="1100" dirty="0">
                <a:solidFill>
                  <a:srgbClr val="796E66"/>
                </a:solidFill>
              </a:rPr>
              <a:t>To meet workforce needs, DCB launched new programs in Agriculture, Human Resource Management, Diagnostic Medical Sonography, and Industrial Hemp Production.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96E6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E12F567-0004-4FBA-88F2-F7BD0472C46A}"/>
              </a:ext>
            </a:extLst>
          </p:cNvPr>
          <p:cNvSpPr/>
          <p:nvPr/>
        </p:nvSpPr>
        <p:spPr>
          <a:xfrm>
            <a:off x="312560" y="2473902"/>
            <a:ext cx="1632152" cy="1491821"/>
          </a:xfrm>
          <a:prstGeom prst="ellipse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prstClr val="white"/>
                </a:solidFill>
                <a:latin typeface="Segoe UI"/>
              </a:rPr>
              <a:t>1,060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Students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Fall 2020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582B28-6068-413A-BA35-9D0CE2370AE5}"/>
              </a:ext>
            </a:extLst>
          </p:cNvPr>
          <p:cNvSpPr/>
          <p:nvPr/>
        </p:nvSpPr>
        <p:spPr>
          <a:xfrm>
            <a:off x="2141358" y="2433176"/>
            <a:ext cx="1632152" cy="1491821"/>
          </a:xfrm>
          <a:prstGeom prst="ellipse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90</a:t>
            </a:r>
          </a:p>
          <a:p>
            <a:pPr lvl="0" algn="ctr">
              <a:defRPr/>
            </a:pPr>
            <a:r>
              <a:rPr lang="en-US" sz="1200" b="1" dirty="0">
                <a:solidFill>
                  <a:prstClr val="white"/>
                </a:solidFill>
                <a:latin typeface="Segoe UI"/>
              </a:rPr>
              <a:t>Nursing Students</a:t>
            </a:r>
          </a:p>
          <a:p>
            <a:pPr lvl="0" algn="ctr">
              <a:defRPr/>
            </a:pPr>
            <a:r>
              <a:rPr lang="en-US" sz="1200" b="1" dirty="0">
                <a:solidFill>
                  <a:prstClr val="white"/>
                </a:solidFill>
                <a:latin typeface="Segoe UI"/>
              </a:rPr>
              <a:t>Fall 2019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C8A0BC-9299-4B5E-815F-6FD5CCE4E62A}"/>
              </a:ext>
            </a:extLst>
          </p:cNvPr>
          <p:cNvSpPr/>
          <p:nvPr/>
        </p:nvSpPr>
        <p:spPr>
          <a:xfrm>
            <a:off x="3970156" y="2423239"/>
            <a:ext cx="1632152" cy="1491821"/>
          </a:xfrm>
          <a:prstGeom prst="ellipse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$1 MM+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white"/>
                </a:solidFill>
                <a:latin typeface="Segoe UI"/>
              </a:rPr>
              <a:t>Federally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Funded Grants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628A86B-F52A-4C6F-A3C5-23ED9B264471}"/>
              </a:ext>
            </a:extLst>
          </p:cNvPr>
          <p:cNvSpPr/>
          <p:nvPr/>
        </p:nvSpPr>
        <p:spPr>
          <a:xfrm>
            <a:off x="5798954" y="2433622"/>
            <a:ext cx="1632152" cy="1491821"/>
          </a:xfrm>
          <a:prstGeom prst="ellipse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40+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ND High School Partners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C2BF2C-655A-4541-9190-41272B62C1C0}"/>
              </a:ext>
            </a:extLst>
          </p:cNvPr>
          <p:cNvSpPr/>
          <p:nvPr/>
        </p:nvSpPr>
        <p:spPr>
          <a:xfrm>
            <a:off x="241773" y="6480215"/>
            <a:ext cx="686314" cy="667002"/>
          </a:xfrm>
          <a:prstGeom prst="ellipse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1BBA54-BC40-4F95-B060-239BE79D463A}"/>
              </a:ext>
            </a:extLst>
          </p:cNvPr>
          <p:cNvSpPr/>
          <p:nvPr/>
        </p:nvSpPr>
        <p:spPr>
          <a:xfrm>
            <a:off x="312560" y="4539700"/>
            <a:ext cx="3562904" cy="852061"/>
          </a:xfrm>
          <a:prstGeom prst="rect">
            <a:avLst/>
          </a:prstGeom>
          <a:solidFill>
            <a:srgbClr val="92949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t" anchorCtr="0"/>
          <a:lstStyle/>
          <a:p>
            <a:pPr marL="228600"/>
            <a:r>
              <a:rPr lang="en-US" sz="1300" b="1" dirty="0">
                <a:solidFill>
                  <a:schemeClr val="tx1"/>
                </a:solidFill>
              </a:rPr>
              <a:t>Transfer Programs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DCB provides high quality courses and degrees for students wishing to complete the first two years of a baccalaureate degree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47C3FD6-FF6B-435D-9B0F-9AB21020F547}"/>
              </a:ext>
            </a:extLst>
          </p:cNvPr>
          <p:cNvSpPr/>
          <p:nvPr/>
        </p:nvSpPr>
        <p:spPr>
          <a:xfrm>
            <a:off x="231313" y="4540790"/>
            <a:ext cx="707235" cy="639749"/>
          </a:xfrm>
          <a:prstGeom prst="ellipse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B8680B-D0C2-4230-9C88-C7FA7110EE36}"/>
              </a:ext>
            </a:extLst>
          </p:cNvPr>
          <p:cNvSpPr/>
          <p:nvPr/>
        </p:nvSpPr>
        <p:spPr>
          <a:xfrm>
            <a:off x="4044712" y="5490400"/>
            <a:ext cx="3495729" cy="1111320"/>
          </a:xfrm>
          <a:prstGeom prst="rect">
            <a:avLst/>
          </a:prstGeom>
          <a:solidFill>
            <a:srgbClr val="92949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t" anchorCtr="0"/>
          <a:lstStyle/>
          <a:p>
            <a:pPr marL="228600"/>
            <a:r>
              <a:rPr lang="en-US" sz="1300" b="1" dirty="0">
                <a:solidFill>
                  <a:schemeClr val="tx1"/>
                </a:solidFill>
              </a:rPr>
              <a:t>Career &amp; Technical Education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The college provides students with postsecondary CTE programs in the areas of agriculture, horticulture, business, natural resources, IT, allied health, and photography. 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B53C393-170A-4889-9F68-B5B172F94983}"/>
              </a:ext>
            </a:extLst>
          </p:cNvPr>
          <p:cNvSpPr/>
          <p:nvPr/>
        </p:nvSpPr>
        <p:spPr>
          <a:xfrm>
            <a:off x="3992367" y="5500088"/>
            <a:ext cx="672929" cy="657219"/>
          </a:xfrm>
          <a:prstGeom prst="ellipse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7DB5E7-37A2-4955-AAA3-F24A64FB57A2}"/>
              </a:ext>
            </a:extLst>
          </p:cNvPr>
          <p:cNvSpPr/>
          <p:nvPr/>
        </p:nvSpPr>
        <p:spPr>
          <a:xfrm>
            <a:off x="267559" y="5481786"/>
            <a:ext cx="3607905" cy="948116"/>
          </a:xfrm>
          <a:prstGeom prst="rect">
            <a:avLst/>
          </a:prstGeom>
          <a:solidFill>
            <a:srgbClr val="92949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t" anchorCtr="0"/>
          <a:lstStyle/>
          <a:p>
            <a:pPr marL="228600"/>
            <a:r>
              <a:rPr lang="en-US" sz="1300" b="1" dirty="0">
                <a:solidFill>
                  <a:schemeClr val="tx1"/>
                </a:solidFill>
              </a:rPr>
              <a:t>Community Education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T</a:t>
            </a:r>
            <a:r>
              <a:rPr lang="en-US" sz="1100" dirty="0">
                <a:solidFill>
                  <a:schemeClr val="tx1"/>
                </a:solidFill>
              </a:rPr>
              <a:t>he college offers non-credit courses, both on-campus and online, on a wide variety of personal interest topics to students in the community and region.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A6E4070-942E-484A-8298-5D45474AC67D}"/>
              </a:ext>
            </a:extLst>
          </p:cNvPr>
          <p:cNvSpPr/>
          <p:nvPr/>
        </p:nvSpPr>
        <p:spPr>
          <a:xfrm>
            <a:off x="205555" y="5490400"/>
            <a:ext cx="707235" cy="680941"/>
          </a:xfrm>
          <a:prstGeom prst="ellipse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CC59DB-C5B7-4810-9DC2-880C2E20D442}"/>
              </a:ext>
            </a:extLst>
          </p:cNvPr>
          <p:cNvSpPr/>
          <p:nvPr/>
        </p:nvSpPr>
        <p:spPr>
          <a:xfrm>
            <a:off x="4030634" y="4515711"/>
            <a:ext cx="3495729" cy="861070"/>
          </a:xfrm>
          <a:prstGeom prst="rect">
            <a:avLst/>
          </a:prstGeom>
          <a:solidFill>
            <a:srgbClr val="92949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t" anchorCtr="0"/>
          <a:lstStyle/>
          <a:p>
            <a:pPr marL="228600"/>
            <a:r>
              <a:rPr lang="en-US" sz="1300" b="1" dirty="0">
                <a:solidFill>
                  <a:schemeClr val="tx1"/>
                </a:solidFill>
              </a:rPr>
              <a:t>Dual Credit/Early Entry Program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DCB partners with over 40 North Dakota high schools to provide college courses for their students.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45AE869-86B8-4C95-AF46-EC9F25DD9BF2}"/>
              </a:ext>
            </a:extLst>
          </p:cNvPr>
          <p:cNvSpPr/>
          <p:nvPr/>
        </p:nvSpPr>
        <p:spPr>
          <a:xfrm>
            <a:off x="3975987" y="4545425"/>
            <a:ext cx="672930" cy="635113"/>
          </a:xfrm>
          <a:prstGeom prst="ellipse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A2F105-7439-400F-8307-68F95B3CBA21}"/>
              </a:ext>
            </a:extLst>
          </p:cNvPr>
          <p:cNvSpPr/>
          <p:nvPr/>
        </p:nvSpPr>
        <p:spPr>
          <a:xfrm>
            <a:off x="200721" y="7866243"/>
            <a:ext cx="1847088" cy="2041607"/>
          </a:xfrm>
          <a:prstGeom prst="rect">
            <a:avLst/>
          </a:prstGeom>
          <a:solidFill>
            <a:srgbClr val="A6D04F">
              <a:alpha val="2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300" b="1" dirty="0">
                <a:solidFill>
                  <a:schemeClr val="tx1"/>
                </a:solidFill>
              </a:rPr>
              <a:t>NCLEX Pass Rate</a:t>
            </a:r>
          </a:p>
          <a:p>
            <a:r>
              <a:rPr lang="en-US" sz="1100" dirty="0">
                <a:solidFill>
                  <a:schemeClr val="tx1"/>
                </a:solidFill>
              </a:rPr>
              <a:t>In 2019-20, the NCLEX pass rates for DCB Nursing Students was 95%, indicating a high level of program quality.  This compares to national pass rates of 82 to 86% for the same time period.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0832C11-3B41-46DC-B01C-0BF1B5A6CCC9}"/>
              </a:ext>
            </a:extLst>
          </p:cNvPr>
          <p:cNvSpPr/>
          <p:nvPr/>
        </p:nvSpPr>
        <p:spPr>
          <a:xfrm>
            <a:off x="2048255" y="7866243"/>
            <a:ext cx="1847088" cy="2041607"/>
          </a:xfrm>
          <a:prstGeom prst="rect">
            <a:avLst/>
          </a:prstGeom>
          <a:solidFill>
            <a:srgbClr val="A6D04F">
              <a:alpha val="2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300" b="1" dirty="0">
                <a:solidFill>
                  <a:schemeClr val="tx1"/>
                </a:solidFill>
              </a:rPr>
              <a:t>Growth in Nursing Enrollment</a:t>
            </a:r>
          </a:p>
          <a:p>
            <a:r>
              <a:rPr lang="en-US" sz="1100" dirty="0">
                <a:solidFill>
                  <a:schemeClr val="tx1"/>
                </a:solidFill>
              </a:rPr>
              <a:t>DCB has increased enrollment in nursing programs from 47 in 2015-2016 to 90 in 2019-2020 (91% growth).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D5E6E6F-E05F-4F09-9CC1-0B705117835F}"/>
              </a:ext>
            </a:extLst>
          </p:cNvPr>
          <p:cNvSpPr/>
          <p:nvPr/>
        </p:nvSpPr>
        <p:spPr>
          <a:xfrm>
            <a:off x="3895343" y="7866243"/>
            <a:ext cx="1847088" cy="2041607"/>
          </a:xfrm>
          <a:prstGeom prst="rect">
            <a:avLst/>
          </a:prstGeom>
          <a:solidFill>
            <a:srgbClr val="A6D04F">
              <a:alpha val="15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300" b="1" dirty="0">
                <a:solidFill>
                  <a:schemeClr val="tx1"/>
                </a:solidFill>
              </a:rPr>
              <a:t>Financial Stability</a:t>
            </a:r>
          </a:p>
          <a:p>
            <a:r>
              <a:rPr lang="en-US" sz="1100" dirty="0">
                <a:solidFill>
                  <a:schemeClr val="tx1"/>
                </a:solidFill>
              </a:rPr>
              <a:t>DCB has increased its Financial Reserves from $376,070 in 2016 to $1.41 million in 2021.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60B345B-3A2F-41DF-B01A-28B01501419A}"/>
              </a:ext>
            </a:extLst>
          </p:cNvPr>
          <p:cNvSpPr/>
          <p:nvPr/>
        </p:nvSpPr>
        <p:spPr>
          <a:xfrm>
            <a:off x="5742431" y="7866242"/>
            <a:ext cx="1847088" cy="2041607"/>
          </a:xfrm>
          <a:prstGeom prst="rect">
            <a:avLst/>
          </a:prstGeom>
          <a:solidFill>
            <a:srgbClr val="A6D04F">
              <a:alpha val="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300" b="1" dirty="0">
                <a:solidFill>
                  <a:schemeClr val="tx1"/>
                </a:solidFill>
              </a:rPr>
              <a:t>Graduates</a:t>
            </a:r>
          </a:p>
          <a:p>
            <a:r>
              <a:rPr lang="en-US" sz="1100" dirty="0">
                <a:solidFill>
                  <a:schemeClr val="tx1"/>
                </a:solidFill>
              </a:rPr>
              <a:t>DCB increased the total number of graduates by 44% from 2017 to 2021 (134 to 194).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5FAEDE-20B2-4FF6-8FE1-F060D27F34C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60" y="4599300"/>
            <a:ext cx="524567" cy="5245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3DE255-4C36-4B25-896D-03222472A9C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2" y="5529788"/>
            <a:ext cx="558697" cy="576719"/>
          </a:xfrm>
          <a:prstGeom prst="rect">
            <a:avLst/>
          </a:prstGeom>
        </p:spPr>
      </p:pic>
      <p:pic>
        <p:nvPicPr>
          <p:cNvPr id="47" name="Graphic 46" descr="Barn with solid fill">
            <a:extLst>
              <a:ext uri="{FF2B5EF4-FFF2-40B4-BE49-F238E27FC236}">
                <a16:creationId xmlns:a16="http://schemas.microsoft.com/office/drawing/2014/main" id="{BF2D1D05-6968-490B-A016-DE2F9FE66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841" y="6551822"/>
            <a:ext cx="450004" cy="450004"/>
          </a:xfrm>
          <a:prstGeom prst="rect">
            <a:avLst/>
          </a:prstGeom>
        </p:spPr>
      </p:pic>
      <p:pic>
        <p:nvPicPr>
          <p:cNvPr id="1034" name="Picture 10" descr="Diploma Certificate and Graduation Cap Icon. Academic Degree Concept Icon.  Stock Vector - Illustration of graduate, learning: 126539590">
            <a:extLst>
              <a:ext uri="{FF2B5EF4-FFF2-40B4-BE49-F238E27FC236}">
                <a16:creationId xmlns:a16="http://schemas.microsoft.com/office/drawing/2014/main" id="{EAAE5B27-9586-44BE-94E7-7D2D64D57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30" y="4547171"/>
            <a:ext cx="672929" cy="67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ur Team - Team Icon White Transparent Clipart - Large Size Png Image -  PikPng">
            <a:extLst>
              <a:ext uri="{FF2B5EF4-FFF2-40B4-BE49-F238E27FC236}">
                <a16:creationId xmlns:a16="http://schemas.microsoft.com/office/drawing/2014/main" id="{C82DC4D6-502B-4ADE-8574-97385356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5" y="5633169"/>
            <a:ext cx="465338" cy="42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46493"/>
      </p:ext>
    </p:extLst>
  </p:cSld>
  <p:clrMapOvr>
    <a:masterClrMapping/>
  </p:clrMapOvr>
</p:sld>
</file>

<file path=ppt/theme/theme1.xml><?xml version="1.0" encoding="utf-8"?>
<a:theme xmlns:a="http://schemas.openxmlformats.org/drawingml/2006/main" name="Be Legendary Microsoft Theme">
  <a:themeElements>
    <a:clrScheme name="Custom 1">
      <a:dk1>
        <a:srgbClr val="796E66"/>
      </a:dk1>
      <a:lt1>
        <a:sysClr val="window" lastClr="FFFFFF"/>
      </a:lt1>
      <a:dk2>
        <a:srgbClr val="000000"/>
      </a:dk2>
      <a:lt2>
        <a:srgbClr val="B6B0A2"/>
      </a:lt2>
      <a:accent1>
        <a:srgbClr val="D34727"/>
      </a:accent1>
      <a:accent2>
        <a:srgbClr val="087482"/>
      </a:accent2>
      <a:accent3>
        <a:srgbClr val="FAA21B"/>
      </a:accent3>
      <a:accent4>
        <a:srgbClr val="049FDA"/>
      </a:accent4>
      <a:accent5>
        <a:srgbClr val="709749"/>
      </a:accent5>
      <a:accent6>
        <a:srgbClr val="B3BD35"/>
      </a:accent6>
      <a:hlink>
        <a:srgbClr val="000000"/>
      </a:hlink>
      <a:folHlink>
        <a:srgbClr val="087782"/>
      </a:folHlink>
    </a:clrScheme>
    <a:fontScheme name="MS Fonts 2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 Legendary Microsoft Theme" id="{9325B322-1CBD-4433-9D03-F1906AB6315A}" vid="{3584CEC6-C6E0-4FAF-A6F5-77FB42B85F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2C6BCCDF40BA44B698F45F158F14F7" ma:contentTypeVersion="14" ma:contentTypeDescription="Create a new document." ma:contentTypeScope="" ma:versionID="3e0368206873b2447efae7512283b2e4">
  <xsd:schema xmlns:xsd="http://www.w3.org/2001/XMLSchema" xmlns:xs="http://www.w3.org/2001/XMLSchema" xmlns:p="http://schemas.microsoft.com/office/2006/metadata/properties" xmlns:ns3="ddd365a2-8449-414b-8b9f-5ecb5f6deb0c" xmlns:ns4="bce1c3a0-814f-4777-b189-233ccca4166b" targetNamespace="http://schemas.microsoft.com/office/2006/metadata/properties" ma:root="true" ma:fieldsID="a49a70238467c8b09998d5f18463ddb6" ns3:_="" ns4:_="">
    <xsd:import namespace="ddd365a2-8449-414b-8b9f-5ecb5f6deb0c"/>
    <xsd:import namespace="bce1c3a0-814f-4777-b189-233ccca416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365a2-8449-414b-8b9f-5ecb5f6deb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1c3a0-814f-4777-b189-233ccca416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640219-13EB-4AAF-9E8C-7BF63B39D5CC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bce1c3a0-814f-4777-b189-233ccca4166b"/>
    <ds:schemaRef ds:uri="ddd365a2-8449-414b-8b9f-5ecb5f6deb0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D015059-F50C-40CC-927E-90DF744CF3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347A1C-5264-45F3-BF36-2F59DD1ACC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d365a2-8449-414b-8b9f-5ecb5f6deb0c"/>
    <ds:schemaRef ds:uri="bce1c3a0-814f-4777-b189-233ccca41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 Legendary Microsoft Theme</Template>
  <TotalTime>259</TotalTime>
  <Words>677</Words>
  <Application>Microsoft Office PowerPoint</Application>
  <PresentationFormat>Custom</PresentationFormat>
  <Paragraphs>60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Muli Black</vt:lpstr>
      <vt:lpstr>Segoe UI</vt:lpstr>
      <vt:lpstr>Segoe UI Black</vt:lpstr>
      <vt:lpstr>Wingdings</vt:lpstr>
      <vt:lpstr>Be Legendary Microsoft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Raab, Jen A.</dc:creator>
  <cp:lastModifiedBy>Migler, Jerry</cp:lastModifiedBy>
  <cp:revision>17</cp:revision>
  <cp:lastPrinted>2022-02-17T20:31:36Z</cp:lastPrinted>
  <dcterms:created xsi:type="dcterms:W3CDTF">2021-11-01T19:46:23Z</dcterms:created>
  <dcterms:modified xsi:type="dcterms:W3CDTF">2022-02-17T22:46:25Z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0x0101004F2C6BCCDF40BA44B698F45F158F14F7</vt:lpwstr>
  </property>
</Properties>
</file>