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6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Headcount Enrollment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Fall 10</c:v>
                </c:pt>
                <c:pt idx="1">
                  <c:v>Fall 11</c:v>
                </c:pt>
                <c:pt idx="2">
                  <c:v>Fall 12</c:v>
                </c:pt>
                <c:pt idx="3">
                  <c:v>Fall 13</c:v>
                </c:pt>
                <c:pt idx="4">
                  <c:v>Fall 14</c:v>
                </c:pt>
                <c:pt idx="5">
                  <c:v>Fall 15</c:v>
                </c:pt>
                <c:pt idx="6">
                  <c:v>Fall 16</c:v>
                </c:pt>
                <c:pt idx="7">
                  <c:v>Fall 17</c:v>
                </c:pt>
                <c:pt idx="8">
                  <c:v>Fall 18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863</c:v>
                </c:pt>
                <c:pt idx="1">
                  <c:v>812</c:v>
                </c:pt>
                <c:pt idx="2">
                  <c:v>774</c:v>
                </c:pt>
                <c:pt idx="3">
                  <c:v>793</c:v>
                </c:pt>
                <c:pt idx="4">
                  <c:v>753</c:v>
                </c:pt>
                <c:pt idx="5">
                  <c:v>692</c:v>
                </c:pt>
                <c:pt idx="6">
                  <c:v>811</c:v>
                </c:pt>
                <c:pt idx="7">
                  <c:v>909</c:v>
                </c:pt>
                <c:pt idx="8">
                  <c:v>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FAA-4139-B296-AB45196254A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Fall 10</c:v>
                </c:pt>
                <c:pt idx="1">
                  <c:v>Fall 11</c:v>
                </c:pt>
                <c:pt idx="2">
                  <c:v>Fall 12</c:v>
                </c:pt>
                <c:pt idx="3">
                  <c:v>Fall 13</c:v>
                </c:pt>
                <c:pt idx="4">
                  <c:v>Fall 14</c:v>
                </c:pt>
                <c:pt idx="5">
                  <c:v>Fall 15</c:v>
                </c:pt>
                <c:pt idx="6">
                  <c:v>Fall 16</c:v>
                </c:pt>
                <c:pt idx="7">
                  <c:v>Fall 17</c:v>
                </c:pt>
                <c:pt idx="8">
                  <c:v>Fall 18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FAA-4139-B296-AB45196254A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ln w="317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Fall 10</c:v>
                </c:pt>
                <c:pt idx="1">
                  <c:v>Fall 11</c:v>
                </c:pt>
                <c:pt idx="2">
                  <c:v>Fall 12</c:v>
                </c:pt>
                <c:pt idx="3">
                  <c:v>Fall 13</c:v>
                </c:pt>
                <c:pt idx="4">
                  <c:v>Fall 14</c:v>
                </c:pt>
                <c:pt idx="5">
                  <c:v>Fall 15</c:v>
                </c:pt>
                <c:pt idx="6">
                  <c:v>Fall 16</c:v>
                </c:pt>
                <c:pt idx="7">
                  <c:v>Fall 17</c:v>
                </c:pt>
                <c:pt idx="8">
                  <c:v>Fall 18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FAA-4139-B296-AB45196254A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621633824"/>
        <c:axId val="1621637984"/>
      </c:lineChart>
      <c:catAx>
        <c:axId val="1621633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1637984"/>
        <c:crosses val="autoZero"/>
        <c:auto val="1"/>
        <c:lblAlgn val="ctr"/>
        <c:lblOffset val="100"/>
        <c:noMultiLvlLbl val="0"/>
      </c:catAx>
      <c:valAx>
        <c:axId val="1621637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1633824"/>
        <c:crosses val="autoZero"/>
        <c:crossBetween val="between"/>
      </c:valAx>
      <c:spPr>
        <a:solidFill>
          <a:schemeClr val="accent6">
            <a:lumMod val="60000"/>
            <a:lumOff val="40000"/>
          </a:schemeClr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FTE Enrollment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009928641732284E-2"/>
          <c:y val="0.10612517801887439"/>
          <c:w val="0.91740071358267716"/>
          <c:h val="0.821905830345359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Fall 10</c:v>
                </c:pt>
                <c:pt idx="1">
                  <c:v>Fall 11</c:v>
                </c:pt>
                <c:pt idx="2">
                  <c:v>Fall 12</c:v>
                </c:pt>
                <c:pt idx="3">
                  <c:v>Fall 13</c:v>
                </c:pt>
                <c:pt idx="4">
                  <c:v>Fall 14</c:v>
                </c:pt>
                <c:pt idx="5">
                  <c:v>Fall 15</c:v>
                </c:pt>
                <c:pt idx="6">
                  <c:v>Fall 16</c:v>
                </c:pt>
                <c:pt idx="7">
                  <c:v>Fall 17</c:v>
                </c:pt>
                <c:pt idx="8">
                  <c:v>Fall 18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539</c:v>
                </c:pt>
                <c:pt idx="1">
                  <c:v>524</c:v>
                </c:pt>
                <c:pt idx="2">
                  <c:v>474</c:v>
                </c:pt>
                <c:pt idx="3">
                  <c:v>501</c:v>
                </c:pt>
                <c:pt idx="4">
                  <c:v>518</c:v>
                </c:pt>
                <c:pt idx="5">
                  <c:v>459</c:v>
                </c:pt>
                <c:pt idx="6">
                  <c:v>490</c:v>
                </c:pt>
                <c:pt idx="7">
                  <c:v>527</c:v>
                </c:pt>
                <c:pt idx="8">
                  <c:v>590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FAA-4139-B296-AB45196254A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Fall 10</c:v>
                </c:pt>
                <c:pt idx="1">
                  <c:v>Fall 11</c:v>
                </c:pt>
                <c:pt idx="2">
                  <c:v>Fall 12</c:v>
                </c:pt>
                <c:pt idx="3">
                  <c:v>Fall 13</c:v>
                </c:pt>
                <c:pt idx="4">
                  <c:v>Fall 14</c:v>
                </c:pt>
                <c:pt idx="5">
                  <c:v>Fall 15</c:v>
                </c:pt>
                <c:pt idx="6">
                  <c:v>Fall 16</c:v>
                </c:pt>
                <c:pt idx="7">
                  <c:v>Fall 17</c:v>
                </c:pt>
                <c:pt idx="8">
                  <c:v>Fall 18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FAA-4139-B296-AB45196254A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ln w="317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Fall 10</c:v>
                </c:pt>
                <c:pt idx="1">
                  <c:v>Fall 11</c:v>
                </c:pt>
                <c:pt idx="2">
                  <c:v>Fall 12</c:v>
                </c:pt>
                <c:pt idx="3">
                  <c:v>Fall 13</c:v>
                </c:pt>
                <c:pt idx="4">
                  <c:v>Fall 14</c:v>
                </c:pt>
                <c:pt idx="5">
                  <c:v>Fall 15</c:v>
                </c:pt>
                <c:pt idx="6">
                  <c:v>Fall 16</c:v>
                </c:pt>
                <c:pt idx="7">
                  <c:v>Fall 17</c:v>
                </c:pt>
                <c:pt idx="8">
                  <c:v>Fall 18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FAA-4139-B296-AB45196254A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621633824"/>
        <c:axId val="1621637984"/>
      </c:lineChart>
      <c:catAx>
        <c:axId val="1621633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1637984"/>
        <c:crosses val="autoZero"/>
        <c:auto val="1"/>
        <c:lblAlgn val="ctr"/>
        <c:lblOffset val="100"/>
        <c:noMultiLvlLbl val="0"/>
      </c:catAx>
      <c:valAx>
        <c:axId val="1621637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1633824"/>
        <c:crosses val="autoZero"/>
        <c:crossBetween val="between"/>
      </c:valAx>
      <c:spPr>
        <a:solidFill>
          <a:schemeClr val="accent6">
            <a:lumMod val="60000"/>
            <a:lumOff val="40000"/>
          </a:schemeClr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Appropriated Funding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009928641732284E-2"/>
          <c:y val="0.10612517801887439"/>
          <c:w val="0.91740071358267716"/>
          <c:h val="0.821905830345359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Fall 10</c:v>
                </c:pt>
                <c:pt idx="1">
                  <c:v>Fall 11</c:v>
                </c:pt>
                <c:pt idx="2">
                  <c:v>Fall 12</c:v>
                </c:pt>
                <c:pt idx="3">
                  <c:v>Fall 13</c:v>
                </c:pt>
                <c:pt idx="4">
                  <c:v>Fall 14</c:v>
                </c:pt>
                <c:pt idx="5">
                  <c:v>Fall 15</c:v>
                </c:pt>
                <c:pt idx="6">
                  <c:v>Fall 16</c:v>
                </c:pt>
                <c:pt idx="7">
                  <c:v>Fall 17</c:v>
                </c:pt>
                <c:pt idx="8">
                  <c:v>Fall 18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539</c:v>
                </c:pt>
                <c:pt idx="1">
                  <c:v>524</c:v>
                </c:pt>
                <c:pt idx="2">
                  <c:v>474</c:v>
                </c:pt>
                <c:pt idx="3">
                  <c:v>501</c:v>
                </c:pt>
                <c:pt idx="4">
                  <c:v>518</c:v>
                </c:pt>
                <c:pt idx="5">
                  <c:v>459</c:v>
                </c:pt>
                <c:pt idx="6">
                  <c:v>490</c:v>
                </c:pt>
                <c:pt idx="7">
                  <c:v>527</c:v>
                </c:pt>
                <c:pt idx="8">
                  <c:v>590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FAA-4139-B296-AB45196254A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Fall 10</c:v>
                </c:pt>
                <c:pt idx="1">
                  <c:v>Fall 11</c:v>
                </c:pt>
                <c:pt idx="2">
                  <c:v>Fall 12</c:v>
                </c:pt>
                <c:pt idx="3">
                  <c:v>Fall 13</c:v>
                </c:pt>
                <c:pt idx="4">
                  <c:v>Fall 14</c:v>
                </c:pt>
                <c:pt idx="5">
                  <c:v>Fall 15</c:v>
                </c:pt>
                <c:pt idx="6">
                  <c:v>Fall 16</c:v>
                </c:pt>
                <c:pt idx="7">
                  <c:v>Fall 17</c:v>
                </c:pt>
                <c:pt idx="8">
                  <c:v>Fall 18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FAA-4139-B296-AB45196254A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ln w="317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Fall 10</c:v>
                </c:pt>
                <c:pt idx="1">
                  <c:v>Fall 11</c:v>
                </c:pt>
                <c:pt idx="2">
                  <c:v>Fall 12</c:v>
                </c:pt>
                <c:pt idx="3">
                  <c:v>Fall 13</c:v>
                </c:pt>
                <c:pt idx="4">
                  <c:v>Fall 14</c:v>
                </c:pt>
                <c:pt idx="5">
                  <c:v>Fall 15</c:v>
                </c:pt>
                <c:pt idx="6">
                  <c:v>Fall 16</c:v>
                </c:pt>
                <c:pt idx="7">
                  <c:v>Fall 17</c:v>
                </c:pt>
                <c:pt idx="8">
                  <c:v>Fall 18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FAA-4139-B296-AB45196254A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621633824"/>
        <c:axId val="1621637984"/>
      </c:lineChart>
      <c:catAx>
        <c:axId val="1621633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1637984"/>
        <c:crosses val="autoZero"/>
        <c:auto val="1"/>
        <c:lblAlgn val="ctr"/>
        <c:lblOffset val="100"/>
        <c:noMultiLvlLbl val="0"/>
      </c:catAx>
      <c:valAx>
        <c:axId val="1621637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1633824"/>
        <c:crosses val="autoZero"/>
        <c:crossBetween val="between"/>
      </c:valAx>
      <c:spPr>
        <a:solidFill>
          <a:schemeClr val="accent6">
            <a:lumMod val="60000"/>
            <a:lumOff val="40000"/>
          </a:schemeClr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APPROPRIATED FUNDING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General Fund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FY 16</c:v>
                </c:pt>
                <c:pt idx="1">
                  <c:v>FY 17</c:v>
                </c:pt>
                <c:pt idx="2">
                  <c:v>FY 18</c:v>
                </c:pt>
                <c:pt idx="3">
                  <c:v>FY 19</c:v>
                </c:pt>
                <c:pt idx="4">
                  <c:v>FY 20 (proj)</c:v>
                </c:pt>
                <c:pt idx="5">
                  <c:v>FY 21 (proj)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4294805</c:v>
                </c:pt>
                <c:pt idx="1">
                  <c:v>3787787</c:v>
                </c:pt>
                <c:pt idx="2">
                  <c:v>3736000</c:v>
                </c:pt>
                <c:pt idx="3">
                  <c:v>3782532</c:v>
                </c:pt>
                <c:pt idx="4">
                  <c:v>3667505</c:v>
                </c:pt>
                <c:pt idx="5">
                  <c:v>3667505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D64-474D-A973-19F1DA30296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Tuition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FY 16</c:v>
                </c:pt>
                <c:pt idx="1">
                  <c:v>FY 17</c:v>
                </c:pt>
                <c:pt idx="2">
                  <c:v>FY 18</c:v>
                </c:pt>
                <c:pt idx="3">
                  <c:v>FY 19</c:v>
                </c:pt>
                <c:pt idx="4">
                  <c:v>FY 20 (proj)</c:v>
                </c:pt>
                <c:pt idx="5">
                  <c:v>FY 21 (proj)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1640810</c:v>
                </c:pt>
                <c:pt idx="1">
                  <c:v>1640810</c:v>
                </c:pt>
                <c:pt idx="2">
                  <c:v>1979408</c:v>
                </c:pt>
                <c:pt idx="3">
                  <c:v>1979408</c:v>
                </c:pt>
                <c:pt idx="4">
                  <c:v>2365706</c:v>
                </c:pt>
                <c:pt idx="5">
                  <c:v>2365706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D64-474D-A973-19F1DA3029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05357343"/>
        <c:axId val="1805350687"/>
      </c:lineChart>
      <c:catAx>
        <c:axId val="180535734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5350687"/>
        <c:crosses val="autoZero"/>
        <c:auto val="1"/>
        <c:lblAlgn val="ctr"/>
        <c:lblOffset val="100"/>
        <c:noMultiLvlLbl val="0"/>
      </c:catAx>
      <c:valAx>
        <c:axId val="180535068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5357343"/>
        <c:crosses val="autoZero"/>
        <c:crossBetween val="between"/>
      </c:valAx>
      <c:spPr>
        <a:solidFill>
          <a:schemeClr val="accent6">
            <a:lumMod val="60000"/>
            <a:lumOff val="40000"/>
          </a:schemeClr>
        </a:solidFill>
        <a:ln>
          <a:solidFill>
            <a:schemeClr val="accent1"/>
          </a:solidFill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1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1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31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52E51-49F2-4C9D-9F7C-32E26CDC4013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4FA3-88A1-4059-81C2-71E1EF182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696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52E51-49F2-4C9D-9F7C-32E26CDC4013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4FA3-88A1-4059-81C2-71E1EF182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326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52E51-49F2-4C9D-9F7C-32E26CDC4013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4FA3-88A1-4059-81C2-71E1EF182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839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52E51-49F2-4C9D-9F7C-32E26CDC4013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4FA3-88A1-4059-81C2-71E1EF182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431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52E51-49F2-4C9D-9F7C-32E26CDC4013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4FA3-88A1-4059-81C2-71E1EF182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056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52E51-49F2-4C9D-9F7C-32E26CDC4013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4FA3-88A1-4059-81C2-71E1EF182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400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52E51-49F2-4C9D-9F7C-32E26CDC4013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4FA3-88A1-4059-81C2-71E1EF182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91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52E51-49F2-4C9D-9F7C-32E26CDC4013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4FA3-88A1-4059-81C2-71E1EF182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419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52E51-49F2-4C9D-9F7C-32E26CDC4013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4FA3-88A1-4059-81C2-71E1EF182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425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52E51-49F2-4C9D-9F7C-32E26CDC4013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4FA3-88A1-4059-81C2-71E1EF182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723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52E51-49F2-4C9D-9F7C-32E26CDC4013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4FA3-88A1-4059-81C2-71E1EF182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613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52E51-49F2-4C9D-9F7C-32E26CDC4013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44FA3-88A1-4059-81C2-71E1EF182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551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521746445"/>
              </p:ext>
            </p:extLst>
          </p:nvPr>
        </p:nvGraphicFramePr>
        <p:xfrm>
          <a:off x="2068094" y="695602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81462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267875188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2272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195442047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7455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10345767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1278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2883</TotalTime>
  <Words>8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Migler, Jerry</dc:creator>
  <cp:lastModifiedBy>Migler, Jerry</cp:lastModifiedBy>
  <cp:revision>8</cp:revision>
  <dcterms:created xsi:type="dcterms:W3CDTF">2018-10-05T21:39:50Z</dcterms:created>
  <dcterms:modified xsi:type="dcterms:W3CDTF">2018-10-10T18:39:00Z</dcterms:modified>
</cp:coreProperties>
</file>