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20"/>
  </p:notesMasterIdLst>
  <p:handoutMasterIdLst>
    <p:handoutMasterId r:id="rId21"/>
  </p:handoutMasterIdLst>
  <p:sldIdLst>
    <p:sldId id="279" r:id="rId3"/>
    <p:sldId id="280" r:id="rId4"/>
    <p:sldId id="305" r:id="rId5"/>
    <p:sldId id="306" r:id="rId6"/>
    <p:sldId id="294" r:id="rId7"/>
    <p:sldId id="286" r:id="rId8"/>
    <p:sldId id="287" r:id="rId9"/>
    <p:sldId id="288" r:id="rId10"/>
    <p:sldId id="289" r:id="rId11"/>
    <p:sldId id="307" r:id="rId12"/>
    <p:sldId id="291" r:id="rId13"/>
    <p:sldId id="303" r:id="rId14"/>
    <p:sldId id="310" r:id="rId15"/>
    <p:sldId id="299" r:id="rId16"/>
    <p:sldId id="308" r:id="rId17"/>
    <p:sldId id="309" r:id="rId18"/>
    <p:sldId id="311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0" d="100"/>
          <a:sy n="80" d="100"/>
        </p:scale>
        <p:origin x="408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dusfs.ad.ndus.edu\dcb\Dual%20Credit\Reports\Dual%20Credit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Fall Semester Headcount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9</c:v>
                </c:pt>
                <c:pt idx="1">
                  <c:v>32</c:v>
                </c:pt>
                <c:pt idx="2">
                  <c:v>70</c:v>
                </c:pt>
                <c:pt idx="3">
                  <c:v>141</c:v>
                </c:pt>
                <c:pt idx="4">
                  <c:v>170</c:v>
                </c:pt>
                <c:pt idx="5">
                  <c:v>179</c:v>
                </c:pt>
                <c:pt idx="6">
                  <c:v>201</c:v>
                </c:pt>
                <c:pt idx="7">
                  <c:v>215</c:v>
                </c:pt>
                <c:pt idx="8">
                  <c:v>238</c:v>
                </c:pt>
                <c:pt idx="9">
                  <c:v>260</c:v>
                </c:pt>
                <c:pt idx="10">
                  <c:v>252</c:v>
                </c:pt>
                <c:pt idx="11">
                  <c:v>259</c:v>
                </c:pt>
                <c:pt idx="12">
                  <c:v>237</c:v>
                </c:pt>
                <c:pt idx="13">
                  <c:v>188</c:v>
                </c:pt>
                <c:pt idx="14">
                  <c:v>195</c:v>
                </c:pt>
                <c:pt idx="15">
                  <c:v>315</c:v>
                </c:pt>
                <c:pt idx="16">
                  <c:v>369</c:v>
                </c:pt>
                <c:pt idx="17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3-4E60-A4DF-B80CDD57F6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1661784"/>
        <c:axId val="491656864"/>
      </c:barChart>
      <c:catAx>
        <c:axId val="49166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656864"/>
        <c:crosses val="autoZero"/>
        <c:auto val="1"/>
        <c:lblAlgn val="ctr"/>
        <c:lblOffset val="100"/>
        <c:noMultiLvlLbl val="0"/>
      </c:catAx>
      <c:valAx>
        <c:axId val="49165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66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Fall Headcount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'Fall Data'!$B$4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'Fall Data'!$A$5:$A$25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'Fall Data'!$B$5:$B$25</c:f>
              <c:numCache>
                <c:formatCode>General</c:formatCode>
                <c:ptCount val="21"/>
                <c:pt idx="0">
                  <c:v>5</c:v>
                </c:pt>
                <c:pt idx="1">
                  <c:v>15</c:v>
                </c:pt>
                <c:pt idx="2">
                  <c:v>10</c:v>
                </c:pt>
                <c:pt idx="3">
                  <c:v>11</c:v>
                </c:pt>
                <c:pt idx="4">
                  <c:v>25</c:v>
                </c:pt>
                <c:pt idx="5">
                  <c:v>46</c:v>
                </c:pt>
                <c:pt idx="6">
                  <c:v>48</c:v>
                </c:pt>
                <c:pt idx="7">
                  <c:v>39</c:v>
                </c:pt>
                <c:pt idx="8">
                  <c:v>97</c:v>
                </c:pt>
                <c:pt idx="9">
                  <c:v>103</c:v>
                </c:pt>
                <c:pt idx="10">
                  <c:v>85</c:v>
                </c:pt>
                <c:pt idx="11">
                  <c:v>110</c:v>
                </c:pt>
                <c:pt idx="12">
                  <c:v>123</c:v>
                </c:pt>
                <c:pt idx="13">
                  <c:v>97</c:v>
                </c:pt>
                <c:pt idx="14">
                  <c:v>126</c:v>
                </c:pt>
                <c:pt idx="15">
                  <c:v>138</c:v>
                </c:pt>
                <c:pt idx="16">
                  <c:v>134</c:v>
                </c:pt>
                <c:pt idx="17">
                  <c:v>124</c:v>
                </c:pt>
                <c:pt idx="18">
                  <c:v>175</c:v>
                </c:pt>
                <c:pt idx="19">
                  <c:v>249</c:v>
                </c:pt>
                <c:pt idx="20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9-4D3E-B084-C0AE8BC134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2895696"/>
        <c:axId val="462894384"/>
      </c:barChart>
      <c:catAx>
        <c:axId val="46289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894384"/>
        <c:crosses val="autoZero"/>
        <c:auto val="1"/>
        <c:lblAlgn val="ctr"/>
        <c:lblOffset val="100"/>
        <c:noMultiLvlLbl val="0"/>
      </c:catAx>
      <c:valAx>
        <c:axId val="46289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89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10/15/2018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10/15/2018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10/15/2018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exspan.blogspot.com/2012/03/blackboard-ger-sig-in-i-opensourc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99012" y="4419600"/>
            <a:ext cx="7234866" cy="190182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Distance Education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October 4, 2018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2BD8F-BD3A-4076-B216-3E417DC4C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-152400"/>
            <a:ext cx="60007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D4D6D3-1B24-4D30-BDCA-8F0E1036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Entry – IVN Spring 2018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0E94FD-9A97-49E5-88CE-642FF555A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04588"/>
              </p:ext>
            </p:extLst>
          </p:nvPr>
        </p:nvGraphicFramePr>
        <p:xfrm>
          <a:off x="1217612" y="1828800"/>
          <a:ext cx="10057050" cy="39239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41672">
                  <a:extLst>
                    <a:ext uri="{9D8B030D-6E8A-4147-A177-3AD203B41FA5}">
                      <a16:colId xmlns:a16="http://schemas.microsoft.com/office/drawing/2014/main" val="398651215"/>
                    </a:ext>
                  </a:extLst>
                </a:gridCol>
                <a:gridCol w="1068531">
                  <a:extLst>
                    <a:ext uri="{9D8B030D-6E8A-4147-A177-3AD203B41FA5}">
                      <a16:colId xmlns:a16="http://schemas.microsoft.com/office/drawing/2014/main" val="2741171600"/>
                    </a:ext>
                  </a:extLst>
                </a:gridCol>
                <a:gridCol w="1246619">
                  <a:extLst>
                    <a:ext uri="{9D8B030D-6E8A-4147-A177-3AD203B41FA5}">
                      <a16:colId xmlns:a16="http://schemas.microsoft.com/office/drawing/2014/main" val="2187858779"/>
                    </a:ext>
                  </a:extLst>
                </a:gridCol>
                <a:gridCol w="1246619">
                  <a:extLst>
                    <a:ext uri="{9D8B030D-6E8A-4147-A177-3AD203B41FA5}">
                      <a16:colId xmlns:a16="http://schemas.microsoft.com/office/drawing/2014/main" val="713441381"/>
                    </a:ext>
                  </a:extLst>
                </a:gridCol>
                <a:gridCol w="1335663">
                  <a:extLst>
                    <a:ext uri="{9D8B030D-6E8A-4147-A177-3AD203B41FA5}">
                      <a16:colId xmlns:a16="http://schemas.microsoft.com/office/drawing/2014/main" val="1554967215"/>
                    </a:ext>
                  </a:extLst>
                </a:gridCol>
                <a:gridCol w="1958973">
                  <a:extLst>
                    <a:ext uri="{9D8B030D-6E8A-4147-A177-3AD203B41FA5}">
                      <a16:colId xmlns:a16="http://schemas.microsoft.com/office/drawing/2014/main" val="3289616440"/>
                    </a:ext>
                  </a:extLst>
                </a:gridCol>
                <a:gridCol w="1958973">
                  <a:extLst>
                    <a:ext uri="{9D8B030D-6E8A-4147-A177-3AD203B41FA5}">
                      <a16:colId xmlns:a16="http://schemas.microsoft.com/office/drawing/2014/main" val="1131733405"/>
                    </a:ext>
                  </a:extLst>
                </a:gridCol>
              </a:tblGrid>
              <a:tr h="612632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Campus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Classes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Sent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                    Receive Sites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48875"/>
                  </a:ext>
                </a:extLst>
              </a:tr>
              <a:tr h="5303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Schools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NDUS  Campuses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</a:t>
                      </a:r>
                      <a:r>
                        <a:rPr lang="en-US" sz="1600">
                          <a:effectLst/>
                          <a:sym typeface="Wingdings 2" panose="05020102010507070707" pitchFamily="18" charset="2"/>
                        </a:rPr>
                        <a:t>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Desktop Video</a:t>
                      </a:r>
                      <a:r>
                        <a:rPr lang="en-US" sz="1600">
                          <a:effectLst/>
                          <a:sym typeface="Wingdings 2" panose="05020102010507070707" pitchFamily="18" charset="2"/>
                        </a:rPr>
                        <a:t>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Enrollment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737079"/>
                  </a:ext>
                </a:extLst>
              </a:tr>
              <a:tr h="401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BSC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2627921"/>
                  </a:ext>
                </a:extLst>
              </a:tr>
              <a:tr h="401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DCB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097400"/>
                  </a:ext>
                </a:extLst>
              </a:tr>
              <a:tr h="401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LRSC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4149209"/>
                  </a:ext>
                </a:extLst>
              </a:tr>
              <a:tr h="421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MaSU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3857446"/>
                  </a:ext>
                </a:extLst>
              </a:tr>
              <a:tr h="353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NDSCS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450293"/>
                  </a:ext>
                </a:extLst>
              </a:tr>
              <a:tr h="401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WSC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2661036"/>
                  </a:ext>
                </a:extLst>
              </a:tr>
              <a:tr h="401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TOTALS: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97246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B60335-3F6C-42E5-8D61-AD6FE97CB1E3}"/>
              </a:ext>
            </a:extLst>
          </p:cNvPr>
          <p:cNvSpPr txBox="1"/>
          <p:nvPr/>
        </p:nvSpPr>
        <p:spPr>
          <a:xfrm>
            <a:off x="1217612" y="6019800"/>
            <a:ext cx="9677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*NDUS IVN Spring 2018 Report</a:t>
            </a:r>
          </a:p>
        </p:txBody>
      </p:sp>
    </p:spTree>
    <p:extLst>
      <p:ext uri="{BB962C8B-B14F-4D97-AF65-F5344CB8AC3E}">
        <p14:creationId xmlns:p14="http://schemas.microsoft.com/office/powerpoint/2010/main" val="30285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High Schools in ND are taking dual credit with DCB</a:t>
            </a:r>
          </a:p>
          <a:p>
            <a:r>
              <a:rPr lang="en-US" dirty="0"/>
              <a:t>303 students taking dual credit with DCB (467 registrations)</a:t>
            </a:r>
          </a:p>
          <a:p>
            <a:r>
              <a:rPr lang="en-US" dirty="0"/>
              <a:t>27% of dual credit registrations are online</a:t>
            </a:r>
          </a:p>
          <a:p>
            <a:r>
              <a:rPr lang="en-US" dirty="0"/>
              <a:t>33% of dual credit registrations are at the High School</a:t>
            </a:r>
          </a:p>
          <a:p>
            <a:r>
              <a:rPr lang="en-US" dirty="0"/>
              <a:t>39% of dual credit registrations are IVN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2018 Statistics</a:t>
            </a:r>
          </a:p>
        </p:txBody>
      </p:sp>
    </p:spTree>
    <p:extLst>
      <p:ext uri="{BB962C8B-B14F-4D97-AF65-F5344CB8AC3E}">
        <p14:creationId xmlns:p14="http://schemas.microsoft.com/office/powerpoint/2010/main" val="3954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8C9F1-6A23-45EA-8B7C-8FF193949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0" y="0"/>
            <a:ext cx="11341145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FDC625A-148B-4655-843E-9E08E31258C3}"/>
              </a:ext>
            </a:extLst>
          </p:cNvPr>
          <p:cNvSpPr/>
          <p:nvPr/>
        </p:nvSpPr>
        <p:spPr>
          <a:xfrm>
            <a:off x="5637212" y="152400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2B95C0-1DBA-4AB8-A750-0C242235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Credit Growth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48A23B-3893-4222-B413-722E254F6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083016"/>
              </p:ext>
            </p:extLst>
          </p:nvPr>
        </p:nvGraphicFramePr>
        <p:xfrm>
          <a:off x="684212" y="1752600"/>
          <a:ext cx="11049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04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to DCB</a:t>
            </a:r>
          </a:p>
          <a:p>
            <a:r>
              <a:rPr lang="en-US" dirty="0"/>
              <a:t>New for Fall 2017</a:t>
            </a:r>
          </a:p>
          <a:p>
            <a:r>
              <a:rPr lang="en-US" dirty="0"/>
              <a:t>Allows high school students to earn Certificate of College Studies degree alongside their High School Diploma</a:t>
            </a:r>
          </a:p>
          <a:p>
            <a:r>
              <a:rPr lang="en-US" dirty="0"/>
              <a:t>General Education courses – 24 credits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(Leading to Education and Advanced Preparation) Program</a:t>
            </a:r>
          </a:p>
        </p:txBody>
      </p:sp>
    </p:spTree>
    <p:extLst>
      <p:ext uri="{BB962C8B-B14F-4D97-AF65-F5344CB8AC3E}">
        <p14:creationId xmlns:p14="http://schemas.microsoft.com/office/powerpoint/2010/main" val="33346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C6BDDC-6BC3-4CB4-B64B-9387C36F2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Saves students time and money</a:t>
            </a:r>
          </a:p>
          <a:p>
            <a:pPr lvl="1"/>
            <a:r>
              <a:rPr lang="en-US" dirty="0"/>
              <a:t>Discounted tuition rate </a:t>
            </a:r>
          </a:p>
          <a:p>
            <a:pPr lvl="1"/>
            <a:r>
              <a:rPr lang="en-US" dirty="0"/>
              <a:t>Bank of ND Scholarship</a:t>
            </a:r>
          </a:p>
          <a:p>
            <a:pPr lvl="1"/>
            <a:r>
              <a:rPr lang="en-US" dirty="0"/>
              <a:t>Saves essentially one or two semesters of college</a:t>
            </a:r>
          </a:p>
          <a:p>
            <a:r>
              <a:rPr lang="en-US" dirty="0"/>
              <a:t>Work with a college advisor</a:t>
            </a:r>
          </a:p>
          <a:p>
            <a:r>
              <a:rPr lang="en-US" dirty="0"/>
              <a:t>Opportunity to walk at DCB’s graduation</a:t>
            </a:r>
          </a:p>
          <a:p>
            <a:r>
              <a:rPr lang="en-US" dirty="0"/>
              <a:t>DCB will come and present at their high school graduation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B4F208-99FE-4734-9EF7-72AAD095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Program</a:t>
            </a:r>
          </a:p>
        </p:txBody>
      </p:sp>
    </p:spTree>
    <p:extLst>
      <p:ext uri="{BB962C8B-B14F-4D97-AF65-F5344CB8AC3E}">
        <p14:creationId xmlns:p14="http://schemas.microsoft.com/office/powerpoint/2010/main" val="42766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4E58CA-3EAB-428A-91FC-BB4000CC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Graduated 7 students in May, 2018 (MLS and Midkota)</a:t>
            </a:r>
          </a:p>
          <a:p>
            <a:r>
              <a:rPr lang="en-US" dirty="0"/>
              <a:t>Over 20 students enrolled in LEAP program this semester</a:t>
            </a:r>
          </a:p>
          <a:p>
            <a:r>
              <a:rPr lang="en-US" dirty="0"/>
              <a:t>Have 3 students working on A.S. degrees in high school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6EDE74-53A9-4B10-A917-15980BBE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Statistics</a:t>
            </a:r>
          </a:p>
        </p:txBody>
      </p:sp>
    </p:spTree>
    <p:extLst>
      <p:ext uri="{BB962C8B-B14F-4D97-AF65-F5344CB8AC3E}">
        <p14:creationId xmlns:p14="http://schemas.microsoft.com/office/powerpoint/2010/main" val="33522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0918B-341B-45B0-9AB0-85739CFE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information about Distance Education at DCB, please contact Kayla O’Toole at 701-228-5479 or at kayla.otoole@dakotacollege.edu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F7843F-8CF9-4F64-B3FB-D4AF0AF6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760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Management System used for online education is Blackboard </a:t>
            </a:r>
          </a:p>
          <a:p>
            <a:r>
              <a:rPr lang="en-US" dirty="0"/>
              <a:t>Offer 23 programs online</a:t>
            </a:r>
          </a:p>
          <a:p>
            <a:r>
              <a:rPr lang="en-US" dirty="0"/>
              <a:t>Students taking at least one online course:</a:t>
            </a:r>
          </a:p>
          <a:p>
            <a:pPr lvl="1"/>
            <a:r>
              <a:rPr lang="en-US" dirty="0"/>
              <a:t>Fall 2018 - 400 students</a:t>
            </a:r>
          </a:p>
          <a:p>
            <a:pPr lvl="1"/>
            <a:r>
              <a:rPr lang="en-US" dirty="0"/>
              <a:t>DCB Headcount for fall 2018 – 996 students</a:t>
            </a:r>
          </a:p>
          <a:p>
            <a:pPr lvl="1"/>
            <a:r>
              <a:rPr lang="en-US" dirty="0"/>
              <a:t>40% of students are taking one online class</a:t>
            </a:r>
          </a:p>
          <a:p>
            <a:r>
              <a:rPr lang="en-US" dirty="0"/>
              <a:t>Offer around 130 classes online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F4CB2-DF8D-40DE-B109-D42889E9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151812" y="2860675"/>
            <a:ext cx="26193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7A1D20-BFC0-47A4-B4B3-F55DC1CD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Growth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5D8877-9CB1-46DD-8A92-7F361FBBA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108365"/>
              </p:ext>
            </p:extLst>
          </p:nvPr>
        </p:nvGraphicFramePr>
        <p:xfrm>
          <a:off x="608012" y="1676400"/>
          <a:ext cx="10820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99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7017C0-E19C-4628-B23B-C409BF67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92% of fall 2018 students have a North Dakota Address</a:t>
            </a:r>
          </a:p>
          <a:p>
            <a:r>
              <a:rPr lang="en-US" dirty="0"/>
              <a:t>We provide online classes to students located in 93 different cities in North Dakota – many of which are rural</a:t>
            </a:r>
          </a:p>
          <a:p>
            <a:r>
              <a:rPr lang="en-US" dirty="0"/>
              <a:t>The remaining online students are located in 21 different states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38886-E650-405E-9CAF-48022D2B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7751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814522"/>
            <a:ext cx="10157354" cy="596727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Accounting Technician </a:t>
            </a:r>
          </a:p>
          <a:p>
            <a:r>
              <a:rPr lang="en-US" dirty="0"/>
              <a:t>Admin. Assistant </a:t>
            </a:r>
          </a:p>
          <a:p>
            <a:r>
              <a:rPr lang="en-US" dirty="0"/>
              <a:t>Advertising and Marketing</a:t>
            </a:r>
          </a:p>
          <a:p>
            <a:r>
              <a:rPr lang="en-US" dirty="0"/>
              <a:t>Bookkeeping</a:t>
            </a:r>
          </a:p>
          <a:p>
            <a:r>
              <a:rPr lang="en-US" dirty="0"/>
              <a:t>Caregiver Services</a:t>
            </a:r>
          </a:p>
          <a:p>
            <a:r>
              <a:rPr lang="en-US" dirty="0"/>
              <a:t>College Studies Certificate</a:t>
            </a:r>
          </a:p>
          <a:p>
            <a:r>
              <a:rPr lang="en-US" dirty="0"/>
              <a:t>Liberal Arts (AA and AS)</a:t>
            </a:r>
          </a:p>
          <a:p>
            <a:r>
              <a:rPr lang="en-US" dirty="0"/>
              <a:t>Medical Programs (Admin. Assist., Coding, Assistant)</a:t>
            </a:r>
          </a:p>
          <a:p>
            <a:r>
              <a:rPr lang="en-US" dirty="0"/>
              <a:t>Paraprofessional Programs (K-12, Early Childhood)</a:t>
            </a:r>
          </a:p>
          <a:p>
            <a:r>
              <a:rPr lang="en-US" dirty="0"/>
              <a:t>Photography</a:t>
            </a:r>
          </a:p>
          <a:p>
            <a:r>
              <a:rPr lang="en-US" dirty="0"/>
              <a:t>Reception Services</a:t>
            </a:r>
          </a:p>
          <a:p>
            <a:r>
              <a:rPr lang="en-US" dirty="0"/>
              <a:t>Recreation Management</a:t>
            </a:r>
          </a:p>
          <a:p>
            <a:r>
              <a:rPr lang="en-US" dirty="0"/>
              <a:t>Urban Forest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27122"/>
            <a:ext cx="10157354" cy="787400"/>
          </a:xfrm>
        </p:spPr>
        <p:txBody>
          <a:bodyPr/>
          <a:lstStyle/>
          <a:p>
            <a:r>
              <a:rPr lang="en-US" dirty="0"/>
              <a:t>Online Programs</a:t>
            </a:r>
          </a:p>
        </p:txBody>
      </p:sp>
      <p:pic>
        <p:nvPicPr>
          <p:cNvPr id="4" name="Picture 3" descr="الحاسوب المحمول Laptop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197319"/>
            <a:ext cx="5298489" cy="36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school students have the opportunity to earn college credit while in high school</a:t>
            </a:r>
          </a:p>
          <a:p>
            <a:r>
              <a:rPr lang="en-US" dirty="0"/>
              <a:t>Students who meet the requirements can take certain courses for both high school and college credit through Dakota College at Bottineau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Credit/Early Entry</a:t>
            </a:r>
          </a:p>
        </p:txBody>
      </p:sp>
      <p:pic>
        <p:nvPicPr>
          <p:cNvPr id="4098" name="Picture 2" descr="http://mes.gcs.k12.in.us/wp-content/uploads/sites/29/2014/05/hat-and-certificate-graduation-pi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3581400"/>
            <a:ext cx="3552825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school sophomores, juniors, and seniors may enroll in dual credit classes</a:t>
            </a:r>
          </a:p>
          <a:p>
            <a:r>
              <a:rPr lang="en-US" dirty="0"/>
              <a:t>Students must get written permission from their parents and high school administrator</a:t>
            </a:r>
          </a:p>
          <a:p>
            <a:r>
              <a:rPr lang="en-US" dirty="0"/>
              <a:t>Most schools require a GPA of 3.0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Eligible?</a:t>
            </a:r>
          </a:p>
        </p:txBody>
      </p:sp>
    </p:spTree>
    <p:extLst>
      <p:ext uri="{BB962C8B-B14F-4D97-AF65-F5344CB8AC3E}">
        <p14:creationId xmlns:p14="http://schemas.microsoft.com/office/powerpoint/2010/main" val="11400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college requirements while still in high school</a:t>
            </a:r>
          </a:p>
          <a:p>
            <a:r>
              <a:rPr lang="en-US" dirty="0"/>
              <a:t>Experience what college coursework is like</a:t>
            </a:r>
          </a:p>
          <a:p>
            <a:r>
              <a:rPr lang="en-US" dirty="0"/>
              <a:t>Pay reduced tuition for dual credit classes - $132.41 per credit</a:t>
            </a:r>
          </a:p>
          <a:p>
            <a:r>
              <a:rPr lang="en-US" dirty="0"/>
              <a:t>General Education courses transfer to NDUS colleges</a:t>
            </a:r>
          </a:p>
          <a:p>
            <a:r>
              <a:rPr lang="en-US" dirty="0"/>
              <a:t>Bank of ND Scholarship – cover tuition, books, application fee for two classes per academic year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0869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IVN</a:t>
            </a:r>
          </a:p>
          <a:p>
            <a:r>
              <a:rPr lang="en-US" dirty="0"/>
              <a:t>Face-to-face instruction in high schools where qualified instructors teach dual credit courses</a:t>
            </a:r>
          </a:p>
          <a:p>
            <a:r>
              <a:rPr lang="en-US" dirty="0"/>
              <a:t>Online courses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Methods</a:t>
            </a:r>
          </a:p>
        </p:txBody>
      </p:sp>
    </p:spTree>
    <p:extLst>
      <p:ext uri="{BB962C8B-B14F-4D97-AF65-F5344CB8AC3E}">
        <p14:creationId xmlns:p14="http://schemas.microsoft.com/office/powerpoint/2010/main" val="6292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</Words>
  <Application>Microsoft Office PowerPoint</Application>
  <PresentationFormat>Custom</PresentationFormat>
  <Paragraphs>136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2</vt:lpstr>
      <vt:lpstr>Welcome back to school presentation</vt:lpstr>
      <vt:lpstr>Distance Education  October 4, 2018</vt:lpstr>
      <vt:lpstr>Online Education</vt:lpstr>
      <vt:lpstr>Online Growth</vt:lpstr>
      <vt:lpstr>Statistics</vt:lpstr>
      <vt:lpstr>Online Programs</vt:lpstr>
      <vt:lpstr>Dual Credit/Early Entry</vt:lpstr>
      <vt:lpstr>Who is Eligible?</vt:lpstr>
      <vt:lpstr>Benefits</vt:lpstr>
      <vt:lpstr>Delivery Methods</vt:lpstr>
      <vt:lpstr>Early Entry – IVN Spring 2018</vt:lpstr>
      <vt:lpstr>Fall 2018 Statistics</vt:lpstr>
      <vt:lpstr>PowerPoint Presentation</vt:lpstr>
      <vt:lpstr>Dual Credit Growth</vt:lpstr>
      <vt:lpstr>LEAP (Leading to Education and Advanced Preparation) Program</vt:lpstr>
      <vt:lpstr>LEAP Program</vt:lpstr>
      <vt:lpstr>LEAP Statistics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2015-07-06T19:53:18Z</dcterms:created>
  <dcterms:modified xsi:type="dcterms:W3CDTF">2018-10-15T21:55:43Z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