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431B4-7E70-402C-9D1E-A59626836B1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F8655B-44BF-410C-8B1C-C42C94539F1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/>
            <a:t>Apply</a:t>
          </a:r>
        </a:p>
      </dgm:t>
    </dgm:pt>
    <dgm:pt modelId="{DB50BEC2-2B7D-4BE5-842E-D9D86CFCD060}" type="parTrans" cxnId="{FAB39971-B71D-4CA4-824F-5EB54935A6AA}">
      <dgm:prSet/>
      <dgm:spPr/>
      <dgm:t>
        <a:bodyPr/>
        <a:lstStyle/>
        <a:p>
          <a:endParaRPr lang="en-US"/>
        </a:p>
      </dgm:t>
    </dgm:pt>
    <dgm:pt modelId="{7F90EA79-CF71-41B2-8075-69CD82791840}" type="sibTrans" cxnId="{FAB39971-B71D-4CA4-824F-5EB54935A6AA}">
      <dgm:prSet/>
      <dgm:spPr/>
      <dgm:t>
        <a:bodyPr/>
        <a:lstStyle/>
        <a:p>
          <a:endParaRPr lang="en-US"/>
        </a:p>
      </dgm:t>
    </dgm:pt>
    <dgm:pt modelId="{729ECF07-C5C3-4ADE-B6E1-731A7C1EA6EC}">
      <dgm:prSet phldrT="[Text]"/>
      <dgm:spPr/>
      <dgm:t>
        <a:bodyPr/>
        <a:lstStyle/>
        <a:p>
          <a:r>
            <a:rPr lang="en-US" dirty="0"/>
            <a:t>Contact with Disability Support</a:t>
          </a:r>
        </a:p>
      </dgm:t>
    </dgm:pt>
    <dgm:pt modelId="{9092BF9E-0D66-477A-AA50-55A5C69935D9}" type="parTrans" cxnId="{54651473-FC2B-4907-B5BB-0249030C55F8}">
      <dgm:prSet/>
      <dgm:spPr/>
      <dgm:t>
        <a:bodyPr/>
        <a:lstStyle/>
        <a:p>
          <a:endParaRPr lang="en-US"/>
        </a:p>
      </dgm:t>
    </dgm:pt>
    <dgm:pt modelId="{4B00F084-2F09-4B88-9134-C0872DFA403C}" type="sibTrans" cxnId="{54651473-FC2B-4907-B5BB-0249030C55F8}">
      <dgm:prSet/>
      <dgm:spPr/>
      <dgm:t>
        <a:bodyPr/>
        <a:lstStyle/>
        <a:p>
          <a:endParaRPr lang="en-US"/>
        </a:p>
      </dgm:t>
    </dgm:pt>
    <dgm:pt modelId="{E82220C3-E20F-4DA4-9636-2E0998538727}">
      <dgm:prSet phldrT="[Text]"/>
      <dgm:spPr/>
      <dgm:t>
        <a:bodyPr/>
        <a:lstStyle/>
        <a:p>
          <a:r>
            <a:rPr lang="en-US" dirty="0"/>
            <a:t>Submit Documentation of Disability</a:t>
          </a:r>
        </a:p>
      </dgm:t>
    </dgm:pt>
    <dgm:pt modelId="{D4AAADCB-F558-4E81-A9DA-2D60B6081D1E}" type="parTrans" cxnId="{A37A8617-465E-40AD-8A42-40BF98DA65BA}">
      <dgm:prSet/>
      <dgm:spPr/>
      <dgm:t>
        <a:bodyPr/>
        <a:lstStyle/>
        <a:p>
          <a:endParaRPr lang="en-US"/>
        </a:p>
      </dgm:t>
    </dgm:pt>
    <dgm:pt modelId="{F8A86F64-D34E-4E67-AF32-C48F39E2EA07}" type="sibTrans" cxnId="{A37A8617-465E-40AD-8A42-40BF98DA65BA}">
      <dgm:prSet/>
      <dgm:spPr/>
      <dgm:t>
        <a:bodyPr/>
        <a:lstStyle/>
        <a:p>
          <a:endParaRPr lang="en-US"/>
        </a:p>
      </dgm:t>
    </dgm:pt>
    <dgm:pt modelId="{749588AA-54B4-41D7-B7AE-DF6316696EB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dirty="0"/>
            <a:t>Meet</a:t>
          </a:r>
        </a:p>
      </dgm:t>
    </dgm:pt>
    <dgm:pt modelId="{3812F867-7FF5-4E4A-9CBF-FE092D55798C}" type="parTrans" cxnId="{1B4DD75B-F837-461A-AB69-33B38A4BD7F3}">
      <dgm:prSet/>
      <dgm:spPr/>
      <dgm:t>
        <a:bodyPr/>
        <a:lstStyle/>
        <a:p>
          <a:endParaRPr lang="en-US"/>
        </a:p>
      </dgm:t>
    </dgm:pt>
    <dgm:pt modelId="{418EDBF6-4D1E-4839-B86A-95129059F69A}" type="sibTrans" cxnId="{1B4DD75B-F837-461A-AB69-33B38A4BD7F3}">
      <dgm:prSet/>
      <dgm:spPr/>
      <dgm:t>
        <a:bodyPr/>
        <a:lstStyle/>
        <a:p>
          <a:endParaRPr lang="en-US"/>
        </a:p>
      </dgm:t>
    </dgm:pt>
    <dgm:pt modelId="{3E57D4F3-01D8-4EB8-B13D-D43A06733F08}">
      <dgm:prSet phldrT="[Text]"/>
      <dgm:spPr/>
      <dgm:t>
        <a:bodyPr/>
        <a:lstStyle/>
        <a:p>
          <a:r>
            <a:rPr lang="en-US" dirty="0"/>
            <a:t>Documentation is Reviewed</a:t>
          </a:r>
        </a:p>
      </dgm:t>
    </dgm:pt>
    <dgm:pt modelId="{98220BC9-550E-4CB7-A999-F8085D648323}" type="parTrans" cxnId="{AAD770B4-8247-4FB0-A12C-817FADEBD2A2}">
      <dgm:prSet/>
      <dgm:spPr/>
      <dgm:t>
        <a:bodyPr/>
        <a:lstStyle/>
        <a:p>
          <a:endParaRPr lang="en-US"/>
        </a:p>
      </dgm:t>
    </dgm:pt>
    <dgm:pt modelId="{587A1E40-56F3-406F-9FC6-317F74B460C8}" type="sibTrans" cxnId="{AAD770B4-8247-4FB0-A12C-817FADEBD2A2}">
      <dgm:prSet/>
      <dgm:spPr/>
      <dgm:t>
        <a:bodyPr/>
        <a:lstStyle/>
        <a:p>
          <a:endParaRPr lang="en-US"/>
        </a:p>
      </dgm:t>
    </dgm:pt>
    <dgm:pt modelId="{49EACF30-EB1A-45FD-B20D-8CD8FC31D14B}">
      <dgm:prSet phldrT="[Text]"/>
      <dgm:spPr/>
      <dgm:t>
        <a:bodyPr/>
        <a:lstStyle/>
        <a:p>
          <a:r>
            <a:rPr lang="en-US" dirty="0"/>
            <a:t>We can discuss and set up helpful accommodations</a:t>
          </a:r>
        </a:p>
      </dgm:t>
    </dgm:pt>
    <dgm:pt modelId="{6BD84EC9-665F-4AC1-A0F1-4F744CFD190A}" type="parTrans" cxnId="{876A9F0F-500C-4BDC-B0E7-248015ACC970}">
      <dgm:prSet/>
      <dgm:spPr/>
      <dgm:t>
        <a:bodyPr/>
        <a:lstStyle/>
        <a:p>
          <a:endParaRPr lang="en-US"/>
        </a:p>
      </dgm:t>
    </dgm:pt>
    <dgm:pt modelId="{BA849638-9678-4C3B-84A0-025AFE9D40E4}" type="sibTrans" cxnId="{876A9F0F-500C-4BDC-B0E7-248015ACC970}">
      <dgm:prSet/>
      <dgm:spPr/>
      <dgm:t>
        <a:bodyPr/>
        <a:lstStyle/>
        <a:p>
          <a:endParaRPr lang="en-US"/>
        </a:p>
      </dgm:t>
    </dgm:pt>
    <dgm:pt modelId="{B1EF18C6-A346-455E-B072-687BAFC0DE8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/>
            <a:t>Inform</a:t>
          </a:r>
        </a:p>
      </dgm:t>
    </dgm:pt>
    <dgm:pt modelId="{DF0C1E2C-F6E1-48E7-A1B8-CD5030ADAB24}" type="parTrans" cxnId="{AE471DB9-4F76-4C21-ADB3-9EBD06D4A7A1}">
      <dgm:prSet/>
      <dgm:spPr/>
      <dgm:t>
        <a:bodyPr/>
        <a:lstStyle/>
        <a:p>
          <a:endParaRPr lang="en-US"/>
        </a:p>
      </dgm:t>
    </dgm:pt>
    <dgm:pt modelId="{7C30B405-44CE-455B-9A62-831CA4841B56}" type="sibTrans" cxnId="{AE471DB9-4F76-4C21-ADB3-9EBD06D4A7A1}">
      <dgm:prSet/>
      <dgm:spPr/>
      <dgm:t>
        <a:bodyPr/>
        <a:lstStyle/>
        <a:p>
          <a:endParaRPr lang="en-US"/>
        </a:p>
      </dgm:t>
    </dgm:pt>
    <dgm:pt modelId="{617C8747-9AEC-4FD2-B67E-98A2C482C296}">
      <dgm:prSet phldrT="[Text]"/>
      <dgm:spPr/>
      <dgm:t>
        <a:bodyPr/>
        <a:lstStyle/>
        <a:p>
          <a:r>
            <a:rPr lang="en-US" dirty="0"/>
            <a:t>With your consent, only current instructors are informed about expected accommodations</a:t>
          </a:r>
        </a:p>
      </dgm:t>
    </dgm:pt>
    <dgm:pt modelId="{6A6076CE-91FF-40AF-A589-FDBDE87EDC27}" type="parTrans" cxnId="{627E66F8-1420-41A4-B157-C801ADBC396A}">
      <dgm:prSet/>
      <dgm:spPr/>
      <dgm:t>
        <a:bodyPr/>
        <a:lstStyle/>
        <a:p>
          <a:endParaRPr lang="en-US"/>
        </a:p>
      </dgm:t>
    </dgm:pt>
    <dgm:pt modelId="{5DF940F0-3FAB-4AEA-88A4-2A3751A14B40}" type="sibTrans" cxnId="{627E66F8-1420-41A4-B157-C801ADBC396A}">
      <dgm:prSet/>
      <dgm:spPr/>
      <dgm:t>
        <a:bodyPr/>
        <a:lstStyle/>
        <a:p>
          <a:endParaRPr lang="en-US"/>
        </a:p>
      </dgm:t>
    </dgm:pt>
    <dgm:pt modelId="{CA7FCE18-5FC4-477B-801E-2B4BFD3404D0}">
      <dgm:prSet phldrT="[Text]"/>
      <dgm:spPr/>
      <dgm:t>
        <a:bodyPr/>
        <a:lstStyle/>
        <a:p>
          <a:r>
            <a:rPr lang="en-US" dirty="0"/>
            <a:t>Make sure to notify me every semester/ whenever classes change</a:t>
          </a:r>
        </a:p>
      </dgm:t>
    </dgm:pt>
    <dgm:pt modelId="{F22E32AB-1CC7-4C0A-824E-AD2F94F663F4}" type="parTrans" cxnId="{2082CDDC-C04D-49BD-8DDA-029477F30C89}">
      <dgm:prSet/>
      <dgm:spPr/>
      <dgm:t>
        <a:bodyPr/>
        <a:lstStyle/>
        <a:p>
          <a:endParaRPr lang="en-US"/>
        </a:p>
      </dgm:t>
    </dgm:pt>
    <dgm:pt modelId="{A87CBEF7-996D-482B-A1BF-795E45298DDE}" type="sibTrans" cxnId="{2082CDDC-C04D-49BD-8DDA-029477F30C89}">
      <dgm:prSet/>
      <dgm:spPr/>
      <dgm:t>
        <a:bodyPr/>
        <a:lstStyle/>
        <a:p>
          <a:endParaRPr lang="en-US"/>
        </a:p>
      </dgm:t>
    </dgm:pt>
    <dgm:pt modelId="{83695875-E74E-4D7A-9CE5-B472E225EDB6}" type="pres">
      <dgm:prSet presAssocID="{B16431B4-7E70-402C-9D1E-A59626836B15}" presName="linearFlow" presStyleCnt="0">
        <dgm:presLayoutVars>
          <dgm:dir/>
          <dgm:animLvl val="lvl"/>
          <dgm:resizeHandles val="exact"/>
        </dgm:presLayoutVars>
      </dgm:prSet>
      <dgm:spPr/>
    </dgm:pt>
    <dgm:pt modelId="{6138AE4D-E519-4D52-8713-F32759219960}" type="pres">
      <dgm:prSet presAssocID="{1EF8655B-44BF-410C-8B1C-C42C94539F16}" presName="composite" presStyleCnt="0"/>
      <dgm:spPr/>
    </dgm:pt>
    <dgm:pt modelId="{057FE457-A7C2-49CD-94AD-D3E372FD7DB5}" type="pres">
      <dgm:prSet presAssocID="{1EF8655B-44BF-410C-8B1C-C42C94539F1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02F028F-CCD8-47AA-B4BD-53AF3CE65B29}" type="pres">
      <dgm:prSet presAssocID="{1EF8655B-44BF-410C-8B1C-C42C94539F16}" presName="descendantText" presStyleLbl="alignAcc1" presStyleIdx="0" presStyleCnt="3" custLinFactNeighborX="0" custLinFactNeighborY="7229">
        <dgm:presLayoutVars>
          <dgm:bulletEnabled val="1"/>
        </dgm:presLayoutVars>
      </dgm:prSet>
      <dgm:spPr/>
    </dgm:pt>
    <dgm:pt modelId="{B8109877-C288-41EB-B487-A07ECBE92729}" type="pres">
      <dgm:prSet presAssocID="{7F90EA79-CF71-41B2-8075-69CD82791840}" presName="sp" presStyleCnt="0"/>
      <dgm:spPr/>
    </dgm:pt>
    <dgm:pt modelId="{52C504E0-D082-4D12-B118-4D9AB711598E}" type="pres">
      <dgm:prSet presAssocID="{749588AA-54B4-41D7-B7AE-DF6316696EB0}" presName="composite" presStyleCnt="0"/>
      <dgm:spPr/>
    </dgm:pt>
    <dgm:pt modelId="{F36AA429-FE24-41DC-BB99-328CD421725D}" type="pres">
      <dgm:prSet presAssocID="{749588AA-54B4-41D7-B7AE-DF6316696EB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02D23B2-0574-4786-B270-C852F37E84D4}" type="pres">
      <dgm:prSet presAssocID="{749588AA-54B4-41D7-B7AE-DF6316696EB0}" presName="descendantText" presStyleLbl="alignAcc1" presStyleIdx="1" presStyleCnt="3">
        <dgm:presLayoutVars>
          <dgm:bulletEnabled val="1"/>
        </dgm:presLayoutVars>
      </dgm:prSet>
      <dgm:spPr/>
    </dgm:pt>
    <dgm:pt modelId="{01FC8179-F21B-4BDE-9C54-B24004258488}" type="pres">
      <dgm:prSet presAssocID="{418EDBF6-4D1E-4839-B86A-95129059F69A}" presName="sp" presStyleCnt="0"/>
      <dgm:spPr/>
    </dgm:pt>
    <dgm:pt modelId="{830F825B-3E3F-448D-AAC9-DB3CA809A7BE}" type="pres">
      <dgm:prSet presAssocID="{B1EF18C6-A346-455E-B072-687BAFC0DE81}" presName="composite" presStyleCnt="0"/>
      <dgm:spPr/>
    </dgm:pt>
    <dgm:pt modelId="{2FF9FCB7-C724-4110-98FE-07627CB322EE}" type="pres">
      <dgm:prSet presAssocID="{B1EF18C6-A346-455E-B072-687BAFC0DE8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7DB282F-7655-4166-BE74-7DBCD104D5EA}" type="pres">
      <dgm:prSet presAssocID="{B1EF18C6-A346-455E-B072-687BAFC0DE8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CF04D09-C5F5-4208-8CAB-8C775CDA1DDF}" type="presOf" srcId="{3E57D4F3-01D8-4EB8-B13D-D43A06733F08}" destId="{302D23B2-0574-4786-B270-C852F37E84D4}" srcOrd="0" destOrd="0" presId="urn:microsoft.com/office/officeart/2005/8/layout/chevron2"/>
    <dgm:cxn modelId="{876A9F0F-500C-4BDC-B0E7-248015ACC970}" srcId="{749588AA-54B4-41D7-B7AE-DF6316696EB0}" destId="{49EACF30-EB1A-45FD-B20D-8CD8FC31D14B}" srcOrd="1" destOrd="0" parTransId="{6BD84EC9-665F-4AC1-A0F1-4F744CFD190A}" sibTransId="{BA849638-9678-4C3B-84A0-025AFE9D40E4}"/>
    <dgm:cxn modelId="{A4E23017-35DE-42D9-91B1-32B31E9393F0}" type="presOf" srcId="{1EF8655B-44BF-410C-8B1C-C42C94539F16}" destId="{057FE457-A7C2-49CD-94AD-D3E372FD7DB5}" srcOrd="0" destOrd="0" presId="urn:microsoft.com/office/officeart/2005/8/layout/chevron2"/>
    <dgm:cxn modelId="{A37A8617-465E-40AD-8A42-40BF98DA65BA}" srcId="{1EF8655B-44BF-410C-8B1C-C42C94539F16}" destId="{E82220C3-E20F-4DA4-9636-2E0998538727}" srcOrd="1" destOrd="0" parTransId="{D4AAADCB-F558-4E81-A9DA-2D60B6081D1E}" sibTransId="{F8A86F64-D34E-4E67-AF32-C48F39E2EA07}"/>
    <dgm:cxn modelId="{1B4DD75B-F837-461A-AB69-33B38A4BD7F3}" srcId="{B16431B4-7E70-402C-9D1E-A59626836B15}" destId="{749588AA-54B4-41D7-B7AE-DF6316696EB0}" srcOrd="1" destOrd="0" parTransId="{3812F867-7FF5-4E4A-9CBF-FE092D55798C}" sibTransId="{418EDBF6-4D1E-4839-B86A-95129059F69A}"/>
    <dgm:cxn modelId="{DB7F2867-0116-45EC-BC11-A0E181691828}" type="presOf" srcId="{E82220C3-E20F-4DA4-9636-2E0998538727}" destId="{B02F028F-CCD8-47AA-B4BD-53AF3CE65B29}" srcOrd="0" destOrd="1" presId="urn:microsoft.com/office/officeart/2005/8/layout/chevron2"/>
    <dgm:cxn modelId="{FAB39971-B71D-4CA4-824F-5EB54935A6AA}" srcId="{B16431B4-7E70-402C-9D1E-A59626836B15}" destId="{1EF8655B-44BF-410C-8B1C-C42C94539F16}" srcOrd="0" destOrd="0" parTransId="{DB50BEC2-2B7D-4BE5-842E-D9D86CFCD060}" sibTransId="{7F90EA79-CF71-41B2-8075-69CD82791840}"/>
    <dgm:cxn modelId="{54651473-FC2B-4907-B5BB-0249030C55F8}" srcId="{1EF8655B-44BF-410C-8B1C-C42C94539F16}" destId="{729ECF07-C5C3-4ADE-B6E1-731A7C1EA6EC}" srcOrd="0" destOrd="0" parTransId="{9092BF9E-0D66-477A-AA50-55A5C69935D9}" sibTransId="{4B00F084-2F09-4B88-9134-C0872DFA403C}"/>
    <dgm:cxn modelId="{1C106798-4F96-40FA-9D90-995BF8369481}" type="presOf" srcId="{49EACF30-EB1A-45FD-B20D-8CD8FC31D14B}" destId="{302D23B2-0574-4786-B270-C852F37E84D4}" srcOrd="0" destOrd="1" presId="urn:microsoft.com/office/officeart/2005/8/layout/chevron2"/>
    <dgm:cxn modelId="{9E3390A3-8B37-4230-A65A-8BA53C715F89}" type="presOf" srcId="{B1EF18C6-A346-455E-B072-687BAFC0DE81}" destId="{2FF9FCB7-C724-4110-98FE-07627CB322EE}" srcOrd="0" destOrd="0" presId="urn:microsoft.com/office/officeart/2005/8/layout/chevron2"/>
    <dgm:cxn modelId="{AAD770B4-8247-4FB0-A12C-817FADEBD2A2}" srcId="{749588AA-54B4-41D7-B7AE-DF6316696EB0}" destId="{3E57D4F3-01D8-4EB8-B13D-D43A06733F08}" srcOrd="0" destOrd="0" parTransId="{98220BC9-550E-4CB7-A999-F8085D648323}" sibTransId="{587A1E40-56F3-406F-9FC6-317F74B460C8}"/>
    <dgm:cxn modelId="{AE471DB9-4F76-4C21-ADB3-9EBD06D4A7A1}" srcId="{B16431B4-7E70-402C-9D1E-A59626836B15}" destId="{B1EF18C6-A346-455E-B072-687BAFC0DE81}" srcOrd="2" destOrd="0" parTransId="{DF0C1E2C-F6E1-48E7-A1B8-CD5030ADAB24}" sibTransId="{7C30B405-44CE-455B-9A62-831CA4841B56}"/>
    <dgm:cxn modelId="{74A2DFBB-0214-4EFB-BB81-D1511973423E}" type="presOf" srcId="{617C8747-9AEC-4FD2-B67E-98A2C482C296}" destId="{C7DB282F-7655-4166-BE74-7DBCD104D5EA}" srcOrd="0" destOrd="0" presId="urn:microsoft.com/office/officeart/2005/8/layout/chevron2"/>
    <dgm:cxn modelId="{2082CDDC-C04D-49BD-8DDA-029477F30C89}" srcId="{B1EF18C6-A346-455E-B072-687BAFC0DE81}" destId="{CA7FCE18-5FC4-477B-801E-2B4BFD3404D0}" srcOrd="1" destOrd="0" parTransId="{F22E32AB-1CC7-4C0A-824E-AD2F94F663F4}" sibTransId="{A87CBEF7-996D-482B-A1BF-795E45298DDE}"/>
    <dgm:cxn modelId="{075C15DD-3E23-4F68-8E0B-4ADCD1B985C2}" type="presOf" srcId="{729ECF07-C5C3-4ADE-B6E1-731A7C1EA6EC}" destId="{B02F028F-CCD8-47AA-B4BD-53AF3CE65B29}" srcOrd="0" destOrd="0" presId="urn:microsoft.com/office/officeart/2005/8/layout/chevron2"/>
    <dgm:cxn modelId="{82A51FEB-00F1-44AF-A69C-9783AF963CDD}" type="presOf" srcId="{B16431B4-7E70-402C-9D1E-A59626836B15}" destId="{83695875-E74E-4D7A-9CE5-B472E225EDB6}" srcOrd="0" destOrd="0" presId="urn:microsoft.com/office/officeart/2005/8/layout/chevron2"/>
    <dgm:cxn modelId="{871593EC-4839-4DFE-9B81-15764B2C3357}" type="presOf" srcId="{749588AA-54B4-41D7-B7AE-DF6316696EB0}" destId="{F36AA429-FE24-41DC-BB99-328CD421725D}" srcOrd="0" destOrd="0" presId="urn:microsoft.com/office/officeart/2005/8/layout/chevron2"/>
    <dgm:cxn modelId="{75C097F5-8FA0-429D-AFE7-B8976697B974}" type="presOf" srcId="{CA7FCE18-5FC4-477B-801E-2B4BFD3404D0}" destId="{C7DB282F-7655-4166-BE74-7DBCD104D5EA}" srcOrd="0" destOrd="1" presId="urn:microsoft.com/office/officeart/2005/8/layout/chevron2"/>
    <dgm:cxn modelId="{627E66F8-1420-41A4-B157-C801ADBC396A}" srcId="{B1EF18C6-A346-455E-B072-687BAFC0DE81}" destId="{617C8747-9AEC-4FD2-B67E-98A2C482C296}" srcOrd="0" destOrd="0" parTransId="{6A6076CE-91FF-40AF-A589-FDBDE87EDC27}" sibTransId="{5DF940F0-3FAB-4AEA-88A4-2A3751A14B40}"/>
    <dgm:cxn modelId="{356835E3-6E2C-4016-85A6-BA0FCD0988A6}" type="presParOf" srcId="{83695875-E74E-4D7A-9CE5-B472E225EDB6}" destId="{6138AE4D-E519-4D52-8713-F32759219960}" srcOrd="0" destOrd="0" presId="urn:microsoft.com/office/officeart/2005/8/layout/chevron2"/>
    <dgm:cxn modelId="{EAAA5D80-BCDD-4908-8BEC-FB3FD76E537B}" type="presParOf" srcId="{6138AE4D-E519-4D52-8713-F32759219960}" destId="{057FE457-A7C2-49CD-94AD-D3E372FD7DB5}" srcOrd="0" destOrd="0" presId="urn:microsoft.com/office/officeart/2005/8/layout/chevron2"/>
    <dgm:cxn modelId="{FAF85E53-820C-4CB2-948B-23274B405E23}" type="presParOf" srcId="{6138AE4D-E519-4D52-8713-F32759219960}" destId="{B02F028F-CCD8-47AA-B4BD-53AF3CE65B29}" srcOrd="1" destOrd="0" presId="urn:microsoft.com/office/officeart/2005/8/layout/chevron2"/>
    <dgm:cxn modelId="{2CCF6E09-1B31-44EC-8CD1-98706DDDF236}" type="presParOf" srcId="{83695875-E74E-4D7A-9CE5-B472E225EDB6}" destId="{B8109877-C288-41EB-B487-A07ECBE92729}" srcOrd="1" destOrd="0" presId="urn:microsoft.com/office/officeart/2005/8/layout/chevron2"/>
    <dgm:cxn modelId="{0F2C11A3-F1CD-43D3-A0BA-580DEA16497F}" type="presParOf" srcId="{83695875-E74E-4D7A-9CE5-B472E225EDB6}" destId="{52C504E0-D082-4D12-B118-4D9AB711598E}" srcOrd="2" destOrd="0" presId="urn:microsoft.com/office/officeart/2005/8/layout/chevron2"/>
    <dgm:cxn modelId="{317D0353-EA7A-4443-B81F-51E93DAAFA80}" type="presParOf" srcId="{52C504E0-D082-4D12-B118-4D9AB711598E}" destId="{F36AA429-FE24-41DC-BB99-328CD421725D}" srcOrd="0" destOrd="0" presId="urn:microsoft.com/office/officeart/2005/8/layout/chevron2"/>
    <dgm:cxn modelId="{93AF6956-465A-4D0C-B587-B2792C6667AB}" type="presParOf" srcId="{52C504E0-D082-4D12-B118-4D9AB711598E}" destId="{302D23B2-0574-4786-B270-C852F37E84D4}" srcOrd="1" destOrd="0" presId="urn:microsoft.com/office/officeart/2005/8/layout/chevron2"/>
    <dgm:cxn modelId="{D1960E35-DC38-4DA4-9A91-E8D3EADE1C6B}" type="presParOf" srcId="{83695875-E74E-4D7A-9CE5-B472E225EDB6}" destId="{01FC8179-F21B-4BDE-9C54-B24004258488}" srcOrd="3" destOrd="0" presId="urn:microsoft.com/office/officeart/2005/8/layout/chevron2"/>
    <dgm:cxn modelId="{452A5759-EFDA-4FCF-A11D-3C397A116D58}" type="presParOf" srcId="{83695875-E74E-4D7A-9CE5-B472E225EDB6}" destId="{830F825B-3E3F-448D-AAC9-DB3CA809A7BE}" srcOrd="4" destOrd="0" presId="urn:microsoft.com/office/officeart/2005/8/layout/chevron2"/>
    <dgm:cxn modelId="{5E01D815-7990-46BA-B193-C17290D874D2}" type="presParOf" srcId="{830F825B-3E3F-448D-AAC9-DB3CA809A7BE}" destId="{2FF9FCB7-C724-4110-98FE-07627CB322EE}" srcOrd="0" destOrd="0" presId="urn:microsoft.com/office/officeart/2005/8/layout/chevron2"/>
    <dgm:cxn modelId="{DDF6FC80-5F37-4D37-A28C-F60EA2A66CD6}" type="presParOf" srcId="{830F825B-3E3F-448D-AAC9-DB3CA809A7BE}" destId="{C7DB282F-7655-4166-BE74-7DBCD104D5E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FE457-A7C2-49CD-94AD-D3E372FD7DB5}">
      <dsp:nvSpPr>
        <dsp:cNvPr id="0" name=""/>
        <dsp:cNvSpPr/>
      </dsp:nvSpPr>
      <dsp:spPr>
        <a:xfrm rot="5400000">
          <a:off x="-226338" y="226797"/>
          <a:ext cx="1508926" cy="1056248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Apply</a:t>
          </a:r>
        </a:p>
      </dsp:txBody>
      <dsp:txXfrm rot="-5400000">
        <a:off x="1" y="528582"/>
        <a:ext cx="1056248" cy="452678"/>
      </dsp:txXfrm>
    </dsp:sp>
    <dsp:sp modelId="{B02F028F-CCD8-47AA-B4BD-53AF3CE65B29}">
      <dsp:nvSpPr>
        <dsp:cNvPr id="0" name=""/>
        <dsp:cNvSpPr/>
      </dsp:nvSpPr>
      <dsp:spPr>
        <a:xfrm rot="5400000">
          <a:off x="5121787" y="-3994177"/>
          <a:ext cx="980802" cy="9111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Contact with Disability Support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Submit Documentation of Disability</a:t>
          </a:r>
        </a:p>
      </dsp:txBody>
      <dsp:txXfrm rot="-5400000">
        <a:off x="1056249" y="119240"/>
        <a:ext cx="9064000" cy="885044"/>
      </dsp:txXfrm>
    </dsp:sp>
    <dsp:sp modelId="{F36AA429-FE24-41DC-BB99-328CD421725D}">
      <dsp:nvSpPr>
        <dsp:cNvPr id="0" name=""/>
        <dsp:cNvSpPr/>
      </dsp:nvSpPr>
      <dsp:spPr>
        <a:xfrm rot="5400000">
          <a:off x="-226338" y="1540337"/>
          <a:ext cx="1508926" cy="1056248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Meet</a:t>
          </a:r>
        </a:p>
      </dsp:txBody>
      <dsp:txXfrm rot="-5400000">
        <a:off x="1" y="1842122"/>
        <a:ext cx="1056248" cy="452678"/>
      </dsp:txXfrm>
    </dsp:sp>
    <dsp:sp modelId="{302D23B2-0574-4786-B270-C852F37E84D4}">
      <dsp:nvSpPr>
        <dsp:cNvPr id="0" name=""/>
        <dsp:cNvSpPr/>
      </dsp:nvSpPr>
      <dsp:spPr>
        <a:xfrm rot="5400000">
          <a:off x="5121787" y="-2751540"/>
          <a:ext cx="980802" cy="9111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Documentation is Reviewed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We can discuss and set up helpful accommodations</a:t>
          </a:r>
        </a:p>
      </dsp:txBody>
      <dsp:txXfrm rot="-5400000">
        <a:off x="1056249" y="1361877"/>
        <a:ext cx="9064000" cy="885044"/>
      </dsp:txXfrm>
    </dsp:sp>
    <dsp:sp modelId="{2FF9FCB7-C724-4110-98FE-07627CB322EE}">
      <dsp:nvSpPr>
        <dsp:cNvPr id="0" name=""/>
        <dsp:cNvSpPr/>
      </dsp:nvSpPr>
      <dsp:spPr>
        <a:xfrm rot="5400000">
          <a:off x="-226338" y="2853876"/>
          <a:ext cx="1508926" cy="1056248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Inform</a:t>
          </a:r>
        </a:p>
      </dsp:txBody>
      <dsp:txXfrm rot="-5400000">
        <a:off x="1" y="3155661"/>
        <a:ext cx="1056248" cy="452678"/>
      </dsp:txXfrm>
    </dsp:sp>
    <dsp:sp modelId="{C7DB282F-7655-4166-BE74-7DBCD104D5EA}">
      <dsp:nvSpPr>
        <dsp:cNvPr id="0" name=""/>
        <dsp:cNvSpPr/>
      </dsp:nvSpPr>
      <dsp:spPr>
        <a:xfrm rot="5400000">
          <a:off x="5121787" y="-1438001"/>
          <a:ext cx="980802" cy="9111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With your consent, only current instructors are informed about expected accommodations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Make sure to notify me every semester/ whenever classes change</a:t>
          </a:r>
        </a:p>
      </dsp:txBody>
      <dsp:txXfrm rot="-5400000">
        <a:off x="1056249" y="2675416"/>
        <a:ext cx="9064000" cy="885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01F51-C88B-4BBF-8092-93EA486B083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BFEC2-D2BD-4F7A-B58D-CD660EF7E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7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BFEC2-D2BD-4F7A-B58D-CD660EF7EE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4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46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8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2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0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9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9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5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0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0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6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ynn.bristol@dakotacollege.ed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DA4374D-F270-4C02-88D7-B751FD9B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!!Rectangle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26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98116ABC-AD2E-C55A-15C9-A69EBB7B2E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t="15730"/>
          <a:stretch/>
        </p:blipFill>
        <p:spPr>
          <a:xfrm>
            <a:off x="93415" y="17208"/>
            <a:ext cx="12130815" cy="6823584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A62353-29EE-19F3-20D7-46680B822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Disability Support Services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74284-C8CE-1AE3-97ED-A91BDE86E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</a:rPr>
              <a:t>Ensuring equal access for students with disabilities.</a:t>
            </a:r>
          </a:p>
        </p:txBody>
      </p:sp>
      <p:pic>
        <p:nvPicPr>
          <p:cNvPr id="1026" name="Picture 2" descr="hi">
            <a:extLst>
              <a:ext uri="{FF2B5EF4-FFF2-40B4-BE49-F238E27FC236}">
                <a16:creationId xmlns:a16="http://schemas.microsoft.com/office/drawing/2014/main" id="{19DF34E8-0769-3620-93B9-B41BE2BFF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171" y="4147379"/>
            <a:ext cx="2693413" cy="269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Disability Support">
            <a:hlinkClick r:id="" action="ppaction://media"/>
            <a:extLst>
              <a:ext uri="{FF2B5EF4-FFF2-40B4-BE49-F238E27FC236}">
                <a16:creationId xmlns:a16="http://schemas.microsoft.com/office/drawing/2014/main" id="{1574FEEA-1972-05B4-33C1-09A56AE315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7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1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ales of justice on blue background">
            <a:extLst>
              <a:ext uri="{FF2B5EF4-FFF2-40B4-BE49-F238E27FC236}">
                <a16:creationId xmlns:a16="http://schemas.microsoft.com/office/drawing/2014/main" id="{A53A6F9B-A512-327C-CD00-1F838FAA6F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48" y="0"/>
            <a:ext cx="3082413" cy="20549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21525D-3BAE-B9DB-CC83-E53163F5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4911606" cy="1179576"/>
          </a:xfrm>
        </p:spPr>
        <p:txBody>
          <a:bodyPr/>
          <a:lstStyle/>
          <a:p>
            <a:r>
              <a:rPr lang="en-US" dirty="0"/>
              <a:t>Legal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22A6A-6683-9761-EAB3-C9DD9E583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7" y="2478025"/>
            <a:ext cx="4547813" cy="369332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FERPA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62FE5-C1B6-AAA5-5D12-2971F1337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5882" y="2478024"/>
            <a:ext cx="4547813" cy="3694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law defines a person as disabled if the individual: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Has a physical or mental </a:t>
            </a:r>
            <a:r>
              <a:rPr lang="en-US" b="1" dirty="0"/>
              <a:t>impairment</a:t>
            </a:r>
          </a:p>
          <a:p>
            <a:pPr lvl="1"/>
            <a:r>
              <a:rPr lang="en-US" dirty="0"/>
              <a:t>Which </a:t>
            </a:r>
            <a:r>
              <a:rPr lang="en-US" b="1" dirty="0"/>
              <a:t>substantially limits</a:t>
            </a:r>
            <a:r>
              <a:rPr lang="en-US" dirty="0"/>
              <a:t> one or more major life activities</a:t>
            </a:r>
          </a:p>
          <a:p>
            <a:pPr lvl="1"/>
            <a:r>
              <a:rPr lang="en-US" dirty="0"/>
              <a:t>And </a:t>
            </a:r>
            <a:r>
              <a:rPr lang="en-US" b="1" dirty="0"/>
              <a:t>has a record</a:t>
            </a:r>
            <a:r>
              <a:rPr lang="en-US" dirty="0"/>
              <a:t> of such an impairment or is regarded as having such an impairment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C91F3-050C-A152-DE49-7F2D9BF400EE}"/>
              </a:ext>
            </a:extLst>
          </p:cNvPr>
          <p:cNvSpPr txBox="1"/>
          <p:nvPr/>
        </p:nvSpPr>
        <p:spPr>
          <a:xfrm>
            <a:off x="1115566" y="3533173"/>
            <a:ext cx="4547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D06896-BA0C-1F8A-931C-AA78A8A71F5F}"/>
              </a:ext>
            </a:extLst>
          </p:cNvPr>
          <p:cNvSpPr txBox="1"/>
          <p:nvPr/>
        </p:nvSpPr>
        <p:spPr>
          <a:xfrm>
            <a:off x="1115565" y="3131954"/>
            <a:ext cx="4547813" cy="38472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900" dirty="0"/>
              <a:t>HIPAA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4A39D6-61F4-1F7D-1903-A6453F795A56}"/>
              </a:ext>
            </a:extLst>
          </p:cNvPr>
          <p:cNvSpPr txBox="1"/>
          <p:nvPr/>
        </p:nvSpPr>
        <p:spPr>
          <a:xfrm>
            <a:off x="1122737" y="4801356"/>
            <a:ext cx="4547813" cy="67710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900" dirty="0"/>
              <a:t>Section 504 of the Rehabilitation Act of 1973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519229-E6DE-241B-7B73-DB167676A236}"/>
              </a:ext>
            </a:extLst>
          </p:cNvPr>
          <p:cNvSpPr txBox="1"/>
          <p:nvPr/>
        </p:nvSpPr>
        <p:spPr>
          <a:xfrm>
            <a:off x="1122737" y="3801273"/>
            <a:ext cx="4547813" cy="677108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900" dirty="0"/>
              <a:t>Americans with Disabilities Act (ADA)</a:t>
            </a:r>
          </a:p>
          <a:p>
            <a:r>
              <a:rPr lang="en-US" sz="1900" dirty="0"/>
              <a:t> 	[Amended in 2008]</a:t>
            </a:r>
          </a:p>
        </p:txBody>
      </p:sp>
      <p:pic>
        <p:nvPicPr>
          <p:cNvPr id="17" name="legal Information">
            <a:hlinkClick r:id="" action="ppaction://media"/>
            <a:extLst>
              <a:ext uri="{FF2B5EF4-FFF2-40B4-BE49-F238E27FC236}">
                <a16:creationId xmlns:a16="http://schemas.microsoft.com/office/drawing/2014/main" id="{CB17B340-F13E-8F5E-D0E3-40D525B2A5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4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8670-FEAC-F44A-E77C-D8ECCDEB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DCB Disability Support Services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1B1871-3679-DD0C-4111-3BF7EA66B6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34569" y="2576805"/>
            <a:ext cx="3123500" cy="2342624"/>
          </a:xfrm>
        </p:spPr>
      </p:pic>
      <p:pic>
        <p:nvPicPr>
          <p:cNvPr id="8" name="Content Placeholder 7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2F278C06-3097-7FF7-91DD-7552F2FFAE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9060" y="2633334"/>
            <a:ext cx="3139304" cy="2245371"/>
          </a:xfrm>
        </p:spPr>
      </p:pic>
      <p:pic>
        <p:nvPicPr>
          <p:cNvPr id="10" name="Picture 9" descr="A room with desks and chairs&#10;&#10;Description automatically generated">
            <a:extLst>
              <a:ext uri="{FF2B5EF4-FFF2-40B4-BE49-F238E27FC236}">
                <a16:creationId xmlns:a16="http://schemas.microsoft.com/office/drawing/2014/main" id="{6FC574D1-146A-ED10-DA52-090416B30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2146" y="2584707"/>
            <a:ext cx="3123498" cy="2342624"/>
          </a:xfrm>
          <a:prstGeom prst="rect">
            <a:avLst/>
          </a:prstGeom>
        </p:spPr>
      </p:pic>
      <p:pic>
        <p:nvPicPr>
          <p:cNvPr id="12" name="Picture 11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9E596304-F9DB-5B7B-1DAD-0538A10CB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8013" y="2576805"/>
            <a:ext cx="3123498" cy="23426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BCB8E6-954E-7EBA-7E1E-85E46B1423AC}"/>
              </a:ext>
            </a:extLst>
          </p:cNvPr>
          <p:cNvSpPr txBox="1"/>
          <p:nvPr/>
        </p:nvSpPr>
        <p:spPr>
          <a:xfrm>
            <a:off x="675862" y="5535561"/>
            <a:ext cx="1096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Office located in ACE 	         Study Carrels	           Table Space                         Study Rooms</a:t>
            </a:r>
          </a:p>
        </p:txBody>
      </p:sp>
    </p:spTree>
    <p:extLst>
      <p:ext uri="{BB962C8B-B14F-4D97-AF65-F5344CB8AC3E}">
        <p14:creationId xmlns:p14="http://schemas.microsoft.com/office/powerpoint/2010/main" val="157890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27"/>
    </mc:Choice>
    <mc:Fallback xmlns="">
      <p:transition spd="slow" advTm="1912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48C73-F9B6-4609-0700-3999E22B9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685800"/>
            <a:ext cx="4937760" cy="1005348"/>
          </a:xfrm>
        </p:spPr>
        <p:txBody>
          <a:bodyPr>
            <a:normAutofit/>
          </a:bodyPr>
          <a:lstStyle/>
          <a:p>
            <a:r>
              <a:rPr lang="en-US" dirty="0"/>
              <a:t>Frequent Types of Disabilities Registered with DSS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F88AF-A2DC-FD47-6215-232F097B5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2300748"/>
            <a:ext cx="4937760" cy="3146323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Attention Deficit/Hyperactivity (ADHD)</a:t>
            </a:r>
          </a:p>
          <a:p>
            <a:r>
              <a:rPr lang="en-US" dirty="0"/>
              <a:t>Mental Health Disorders (other than ADHD)</a:t>
            </a:r>
          </a:p>
          <a:p>
            <a:r>
              <a:rPr lang="en-US" dirty="0"/>
              <a:t>Learning Disabilities</a:t>
            </a:r>
          </a:p>
          <a:p>
            <a:r>
              <a:rPr lang="en-US" dirty="0"/>
              <a:t>Autism Spectrum Disorders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44D97-1210-2F3F-9318-20B28D003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685800"/>
            <a:ext cx="4937760" cy="1005348"/>
          </a:xfrm>
        </p:spPr>
        <p:txBody>
          <a:bodyPr>
            <a:normAutofit/>
          </a:bodyPr>
          <a:lstStyle/>
          <a:p>
            <a:r>
              <a:rPr lang="en-US" dirty="0"/>
              <a:t>Common Types of Accommodations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6CC30-BEF5-399C-CD72-B7AC8D541A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2300747"/>
            <a:ext cx="4937760" cy="3146323"/>
          </a:xfr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Extended time on Exams</a:t>
            </a:r>
          </a:p>
          <a:p>
            <a:r>
              <a:rPr lang="en-US" dirty="0"/>
              <a:t>Testing in a Reduced Distraction Environment</a:t>
            </a:r>
          </a:p>
          <a:p>
            <a:r>
              <a:rPr lang="en-US" dirty="0"/>
              <a:t>Access to Calculators</a:t>
            </a:r>
          </a:p>
          <a:p>
            <a:r>
              <a:rPr lang="en-US" dirty="0"/>
              <a:t>Access to notes and PowerPoints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7DCD13-CFA8-1C7A-C18B-E0BE3E6593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11"/>
    </mc:Choice>
    <mc:Fallback xmlns="">
      <p:transition spd="slow" advTm="31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85000"/>
              </a:schemeClr>
            </a:gs>
            <a:gs pos="96000">
              <a:srgbClr val="007A37"/>
            </a:gs>
            <a:gs pos="83000">
              <a:schemeClr val="bg1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81A2-96DC-3515-37AD-A12987E7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09" y="558313"/>
            <a:ext cx="10168128" cy="1179576"/>
          </a:xfrm>
        </p:spPr>
        <p:txBody>
          <a:bodyPr/>
          <a:lstStyle/>
          <a:p>
            <a:r>
              <a:rPr lang="en-US" dirty="0"/>
              <a:t>Our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D0D57D-A4FA-472A-C857-EE97019878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582605"/>
              </p:ext>
            </p:extLst>
          </p:nvPr>
        </p:nvGraphicFramePr>
        <p:xfrm>
          <a:off x="1115568" y="2035277"/>
          <a:ext cx="10168128" cy="4136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85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89"/>
    </mc:Choice>
    <mc:Fallback xmlns="">
      <p:transition spd="slow" advTm="5708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7F54B-ED4F-6884-D31E-E820C12F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US" sz="3200" dirty="0"/>
              <a:t>Disability Support Services</a:t>
            </a:r>
          </a:p>
        </p:txBody>
      </p:sp>
      <p:pic>
        <p:nvPicPr>
          <p:cNvPr id="3074" name="Picture 2" descr="any questions">
            <a:extLst>
              <a:ext uri="{FF2B5EF4-FFF2-40B4-BE49-F238E27FC236}">
                <a16:creationId xmlns:a16="http://schemas.microsoft.com/office/drawing/2014/main" id="{FB381F6D-CAF4-6FE2-FB0E-4B2C13961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r="522" b="-1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3294C-65F2-2AD8-56C5-35D574968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3679" y="2840146"/>
            <a:ext cx="4314645" cy="2000079"/>
          </a:xfrm>
        </p:spPr>
        <p:txBody>
          <a:bodyPr anchor="t">
            <a:normAutofit/>
          </a:bodyPr>
          <a:lstStyle/>
          <a:p>
            <a:r>
              <a:rPr lang="en-US" sz="1700" dirty="0"/>
              <a:t>Lynn Bristol</a:t>
            </a:r>
          </a:p>
          <a:p>
            <a:r>
              <a:rPr lang="en-US" sz="1700" dirty="0">
                <a:hlinkClick r:id="rId3"/>
              </a:rPr>
              <a:t>lynn.bristol@dakotacollege.edu</a:t>
            </a:r>
            <a:endParaRPr lang="en-US" sz="1700" dirty="0"/>
          </a:p>
          <a:p>
            <a:r>
              <a:rPr lang="en-US" sz="1700" dirty="0"/>
              <a:t>701-228-5469</a:t>
            </a:r>
          </a:p>
          <a:p>
            <a:r>
              <a:rPr lang="en-US" sz="1700" dirty="0"/>
              <a:t>Office in the ACE, TH 1104</a:t>
            </a:r>
          </a:p>
        </p:txBody>
      </p:sp>
    </p:spTree>
    <p:extLst>
      <p:ext uri="{BB962C8B-B14F-4D97-AF65-F5344CB8AC3E}">
        <p14:creationId xmlns:p14="http://schemas.microsoft.com/office/powerpoint/2010/main" val="39594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44"/>
    </mc:Choice>
    <mc:Fallback xmlns="">
      <p:transition spd="slow" advTm="26044"/>
    </mc:Fallback>
  </mc:AlternateContent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214</Words>
  <Application>Microsoft Office PowerPoint</Application>
  <PresentationFormat>Widescreen</PresentationFormat>
  <Paragraphs>41</Paragraphs>
  <Slides>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Calibri</vt:lpstr>
      <vt:lpstr>Neue Haas Grotesk Text Pro</vt:lpstr>
      <vt:lpstr>AccentBoxVTI</vt:lpstr>
      <vt:lpstr>Disability Support Services</vt:lpstr>
      <vt:lpstr>Legal Information</vt:lpstr>
      <vt:lpstr>DCB Disability Support Services</vt:lpstr>
      <vt:lpstr>PowerPoint Presentation</vt:lpstr>
      <vt:lpstr>Our Process</vt:lpstr>
      <vt:lpstr>Disability Support Services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Support Services</dc:title>
  <dc:creator>Hamilton, Erika</dc:creator>
  <cp:lastModifiedBy>Brudwick, Melissa</cp:lastModifiedBy>
  <cp:revision>2</cp:revision>
  <dcterms:created xsi:type="dcterms:W3CDTF">2023-08-18T13:21:30Z</dcterms:created>
  <dcterms:modified xsi:type="dcterms:W3CDTF">2025-04-10T18:48:51Z</dcterms:modified>
</cp:coreProperties>
</file>