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4" r:id="rId4"/>
    <p:sldId id="258" r:id="rId5"/>
    <p:sldId id="260" r:id="rId6"/>
    <p:sldId id="261" r:id="rId7"/>
    <p:sldId id="263" r:id="rId8"/>
  </p:sldIdLst>
  <p:sldSz cx="9144000" cy="6858000" type="screen4x3"/>
  <p:notesSz cx="9144000" cy="6858000"/>
  <p:defaultTextStyle>
    <a:defPPr>
      <a:defRPr kern="0"/>
    </a:defPPr>
  </p:defaultTextStyle>
  <p:extLst>
    <p:ext uri="{521415D9-36F7-43E2-AB2F-B90AF26B5E84}">
      <p14:sectionLst xmlns:p14="http://schemas.microsoft.com/office/powerpoint/2010/main">
        <p14:section name="Default Section" id="{29AF2BB8-4C47-47DE-BB89-9D7F6C1C93C5}">
          <p14:sldIdLst>
            <p14:sldId id="256"/>
          </p14:sldIdLst>
        </p14:section>
        <p14:section name="Untitled Section" id="{800FC25C-948C-446E-96E3-D248D7FF2D28}">
          <p14:sldIdLst>
            <p14:sldId id="257"/>
            <p14:sldId id="264"/>
            <p14:sldId id="258"/>
            <p14:sldId id="260"/>
            <p14:sldId id="261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0EFBF9-B321-4ADE-A5FB-4F5B1EE950B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DC50D-EE01-4BD5-9146-C60DD2447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516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0" i="0">
                <a:solidFill>
                  <a:srgbClr val="2A684A"/>
                </a:solidFill>
                <a:latin typeface="Franklin Gothic Book"/>
                <a:cs typeface="Franklin Gothic Boo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3C399-9038-4EBC-87AC-38DE5A2215DD}" type="datetime1">
              <a:rPr lang="en-US" smtClean="0"/>
              <a:t>4/8/2025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rgbClr val="2A684A"/>
                </a:solidFill>
                <a:latin typeface="Franklin Gothic Book"/>
                <a:cs typeface="Franklin Gothic Boo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5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E305C-DDFB-494B-BD27-7F3022F6E050}" type="datetime1">
              <a:rPr lang="en-US" smtClean="0"/>
              <a:t>4/8/2025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rgbClr val="2A684A"/>
                </a:solidFill>
                <a:latin typeface="Franklin Gothic Book"/>
                <a:cs typeface="Franklin Gothic Boo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69DED-9C14-49BF-9E4C-1FB0FF03C878}" type="datetime1">
              <a:rPr lang="en-US" smtClean="0"/>
              <a:t>4/8/2025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rgbClr val="2A684A"/>
                </a:solidFill>
                <a:latin typeface="Franklin Gothic Book"/>
                <a:cs typeface="Franklin Gothic Boo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41563-BA59-42F4-B390-F2CC3596FC18}" type="datetime1">
              <a:rPr lang="en-US" smtClean="0"/>
              <a:t>4/8/2025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12C6F-D2D2-4C57-8D01-B88BB3CB886A}" type="datetime1">
              <a:rPr lang="en-US" smtClean="0"/>
              <a:t>4/8/2025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49495" y="1799589"/>
            <a:ext cx="3173095" cy="11855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0" i="0">
                <a:solidFill>
                  <a:srgbClr val="2A684A"/>
                </a:solidFill>
                <a:latin typeface="Franklin Gothic Book"/>
                <a:cs typeface="Franklin Gothic Boo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6582" y="1723453"/>
            <a:ext cx="7784465" cy="24987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CB880-B94A-423F-AB46-BE49903909A6}" type="datetime1">
              <a:rPr lang="en-US" smtClean="0"/>
              <a:t>4/8/2025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dakotacollege.edu/student-life/computer-services/duo-mobil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s://www.dakotacollege.edu/faculty-and-staff/" TargetMode="External"/><Relationship Id="rId7" Type="http://schemas.openxmlformats.org/officeDocument/2006/relationships/image" Target="../media/image10.png"/><Relationship Id="rId2" Type="http://schemas.openxmlformats.org/officeDocument/2006/relationships/hyperlink" Target="http://www.dakotacollege.edu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849495" y="1799589"/>
            <a:ext cx="3173095" cy="1205458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374650" marR="5080" indent="-362585">
              <a:lnSpc>
                <a:spcPts val="4350"/>
              </a:lnSpc>
              <a:spcBef>
                <a:spcPts val="600"/>
              </a:spcBef>
            </a:pPr>
            <a:r>
              <a:rPr dirty="0">
                <a:solidFill>
                  <a:srgbClr val="00703C"/>
                </a:solidFill>
              </a:rPr>
              <a:t>New</a:t>
            </a:r>
            <a:r>
              <a:rPr spc="-5" dirty="0">
                <a:solidFill>
                  <a:srgbClr val="00703C"/>
                </a:solidFill>
              </a:rPr>
              <a:t> </a:t>
            </a:r>
            <a:r>
              <a:rPr spc="-10" dirty="0">
                <a:solidFill>
                  <a:srgbClr val="00703C"/>
                </a:solidFill>
              </a:rPr>
              <a:t>Employee Orientation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276225" y="1524000"/>
            <a:ext cx="8248650" cy="3381375"/>
            <a:chOff x="276225" y="1524000"/>
            <a:chExt cx="8248650" cy="338137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972175" y="3114675"/>
              <a:ext cx="971550" cy="1038225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276225" y="1523999"/>
              <a:ext cx="8248650" cy="3381375"/>
            </a:xfrm>
            <a:custGeom>
              <a:avLst/>
              <a:gdLst/>
              <a:ahLst/>
              <a:cxnLst/>
              <a:rect l="l" t="t" r="r" b="b"/>
              <a:pathLst>
                <a:path w="8248650" h="3381375">
                  <a:moveTo>
                    <a:pt x="8239125" y="0"/>
                  </a:moveTo>
                  <a:lnTo>
                    <a:pt x="0" y="0"/>
                  </a:lnTo>
                  <a:lnTo>
                    <a:pt x="0" y="190500"/>
                  </a:lnTo>
                  <a:lnTo>
                    <a:pt x="8239125" y="190500"/>
                  </a:lnTo>
                  <a:lnTo>
                    <a:pt x="8239125" y="0"/>
                  </a:lnTo>
                  <a:close/>
                </a:path>
                <a:path w="8248650" h="3381375">
                  <a:moveTo>
                    <a:pt x="8248650" y="2686050"/>
                  </a:moveTo>
                  <a:lnTo>
                    <a:pt x="276225" y="2686050"/>
                  </a:lnTo>
                  <a:lnTo>
                    <a:pt x="276225" y="3381375"/>
                  </a:lnTo>
                  <a:lnTo>
                    <a:pt x="8248650" y="3381375"/>
                  </a:lnTo>
                  <a:lnTo>
                    <a:pt x="8248650" y="2686050"/>
                  </a:lnTo>
                  <a:close/>
                </a:path>
              </a:pathLst>
            </a:custGeom>
            <a:solidFill>
              <a:srgbClr val="FFFFFF">
                <a:alpha val="67842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027295" y="4367212"/>
            <a:ext cx="2890520" cy="1321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703C"/>
                </a:solidFill>
                <a:latin typeface="Franklin Gothic Book"/>
                <a:cs typeface="Franklin Gothic Book"/>
              </a:rPr>
              <a:t>Employee</a:t>
            </a:r>
            <a:r>
              <a:rPr sz="2400" spc="-110" dirty="0">
                <a:solidFill>
                  <a:srgbClr val="00703C"/>
                </a:solidFill>
                <a:latin typeface="Franklin Gothic Book"/>
                <a:cs typeface="Franklin Gothic Book"/>
              </a:rPr>
              <a:t> </a:t>
            </a:r>
            <a:r>
              <a:rPr sz="2400" spc="45" dirty="0">
                <a:solidFill>
                  <a:srgbClr val="00703C"/>
                </a:solidFill>
                <a:latin typeface="Franklin Gothic Book"/>
                <a:cs typeface="Franklin Gothic Book"/>
              </a:rPr>
              <a:t>Self-</a:t>
            </a:r>
            <a:r>
              <a:rPr sz="2400" spc="-10" dirty="0">
                <a:solidFill>
                  <a:srgbClr val="00703C"/>
                </a:solidFill>
                <a:latin typeface="Franklin Gothic Book"/>
                <a:cs typeface="Franklin Gothic Book"/>
              </a:rPr>
              <a:t>Service</a:t>
            </a:r>
            <a:endParaRPr sz="2400" dirty="0">
              <a:solidFill>
                <a:srgbClr val="00703C"/>
              </a:solidFill>
              <a:latin typeface="Franklin Gothic Book"/>
              <a:cs typeface="Franklin Gothic Book"/>
            </a:endParaRPr>
          </a:p>
          <a:p>
            <a:pPr marL="83820">
              <a:lnSpc>
                <a:spcPct val="100000"/>
              </a:lnSpc>
              <a:spcBef>
                <a:spcPts val="1385"/>
              </a:spcBef>
            </a:pPr>
            <a:r>
              <a:rPr sz="1800" dirty="0">
                <a:solidFill>
                  <a:schemeClr val="tx1"/>
                </a:solidFill>
                <a:latin typeface="Calibri"/>
                <a:cs typeface="Calibri"/>
              </a:rPr>
              <a:t>-</a:t>
            </a:r>
            <a:r>
              <a:rPr sz="1800" spc="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chemeClr val="tx1"/>
                </a:solidFill>
                <a:latin typeface="Calibri"/>
                <a:cs typeface="Calibri"/>
              </a:rPr>
              <a:t>Office</a:t>
            </a:r>
            <a:r>
              <a:rPr sz="1800" spc="-3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chemeClr val="tx1"/>
                </a:solidFill>
                <a:latin typeface="Calibri"/>
                <a:cs typeface="Calibri"/>
              </a:rPr>
              <a:t>of</a:t>
            </a:r>
            <a:r>
              <a:rPr sz="1800" spc="1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chemeClr val="tx1"/>
                </a:solidFill>
                <a:latin typeface="Calibri"/>
                <a:cs typeface="Calibri"/>
              </a:rPr>
              <a:t>Human</a:t>
            </a:r>
            <a:r>
              <a:rPr sz="1800" spc="-9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chemeClr val="tx1"/>
                </a:solidFill>
                <a:latin typeface="Calibri"/>
                <a:cs typeface="Calibri"/>
              </a:rPr>
              <a:t>Resources</a:t>
            </a:r>
            <a:r>
              <a:rPr sz="1800" spc="-3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800" spc="-50" dirty="0">
                <a:solidFill>
                  <a:schemeClr val="tx1"/>
                </a:solidFill>
                <a:latin typeface="Calibri"/>
                <a:cs typeface="Calibri"/>
              </a:rPr>
              <a:t>-</a:t>
            </a:r>
            <a:endParaRPr sz="1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31165">
              <a:lnSpc>
                <a:spcPct val="100000"/>
              </a:lnSpc>
              <a:spcBef>
                <a:spcPts val="470"/>
              </a:spcBef>
            </a:pPr>
            <a:r>
              <a:rPr lang="en-US" sz="2750" b="1" spc="55" dirty="0">
                <a:solidFill>
                  <a:schemeClr val="tx1"/>
                </a:solidFill>
                <a:latin typeface="Bradley Hand ITC"/>
                <a:cs typeface="Bradley Hand ITC"/>
              </a:rPr>
              <a:t>2024-2025</a:t>
            </a:r>
            <a:endParaRPr sz="2750" dirty="0">
              <a:solidFill>
                <a:schemeClr val="tx1"/>
              </a:solidFill>
              <a:latin typeface="Bradley Hand ITC"/>
              <a:cs typeface="Bradley Hand ITC"/>
            </a:endParaRPr>
          </a:p>
        </p:txBody>
      </p:sp>
      <p:pic>
        <p:nvPicPr>
          <p:cNvPr id="12" name="Picture 11" descr="A close-up of a logo&#10;&#10;Description automatically generated">
            <a:extLst>
              <a:ext uri="{FF2B5EF4-FFF2-40B4-BE49-F238E27FC236}">
                <a16:creationId xmlns:a16="http://schemas.microsoft.com/office/drawing/2014/main" id="{013A86A2-CB0B-67B3-7538-FD1225420B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837" y="191642"/>
            <a:ext cx="2709672" cy="886963"/>
          </a:xfrm>
          <a:prstGeom prst="rect">
            <a:avLst/>
          </a:prstGeom>
        </p:spPr>
      </p:pic>
      <p:pic>
        <p:nvPicPr>
          <p:cNvPr id="14" name="Picture 13" descr="A green and black plan of a building&#10;&#10;Description automatically generated">
            <a:extLst>
              <a:ext uri="{FF2B5EF4-FFF2-40B4-BE49-F238E27FC236}">
                <a16:creationId xmlns:a16="http://schemas.microsoft.com/office/drawing/2014/main" id="{EB9BCF16-2ED8-73DA-9EFE-ADC9CBFDACA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1" b="25555"/>
          <a:stretch/>
        </p:blipFill>
        <p:spPr>
          <a:xfrm>
            <a:off x="376886" y="1423987"/>
            <a:ext cx="4472609" cy="4419600"/>
          </a:xfrm>
          <a:prstGeom prst="rect">
            <a:avLst/>
          </a:prstGeom>
        </p:spPr>
      </p:pic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D16FABD4-7194-4E8F-B3F0-115822053976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4362" y="433451"/>
            <a:ext cx="7829550" cy="1152525"/>
          </a:xfrm>
          <a:prstGeom prst="rect">
            <a:avLst/>
          </a:prstGeom>
          <a:solidFill>
            <a:srgbClr val="00703C"/>
          </a:solidFill>
          <a:ln w="12700">
            <a:solidFill>
              <a:srgbClr val="2E528F"/>
            </a:solidFill>
          </a:ln>
        </p:spPr>
        <p:txBody>
          <a:bodyPr vert="horz" wrap="square" lIns="0" tIns="291465" rIns="0" bIns="0" rtlCol="0">
            <a:spAutoFit/>
          </a:bodyPr>
          <a:lstStyle/>
          <a:p>
            <a:pPr marL="106045">
              <a:lnSpc>
                <a:spcPct val="100000"/>
              </a:lnSpc>
              <a:spcBef>
                <a:spcPts val="2295"/>
              </a:spcBef>
            </a:pPr>
            <a:r>
              <a:rPr sz="3200" b="0" spc="-25" dirty="0">
                <a:solidFill>
                  <a:srgbClr val="FFFFFF"/>
                </a:solidFill>
                <a:latin typeface="Calibri Light"/>
                <a:cs typeface="Calibri Light"/>
              </a:rPr>
              <a:t>Employee</a:t>
            </a:r>
            <a:r>
              <a:rPr sz="3200" b="0" spc="-18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3200" b="0" dirty="0">
                <a:solidFill>
                  <a:srgbClr val="FFFFFF"/>
                </a:solidFill>
                <a:latin typeface="Calibri Light"/>
                <a:cs typeface="Calibri Light"/>
              </a:rPr>
              <a:t>Self-</a:t>
            </a:r>
            <a:r>
              <a:rPr sz="3200" b="0" spc="-35" dirty="0">
                <a:solidFill>
                  <a:srgbClr val="FFFFFF"/>
                </a:solidFill>
                <a:latin typeface="Calibri Light"/>
                <a:cs typeface="Calibri Light"/>
              </a:rPr>
              <a:t>Service</a:t>
            </a:r>
            <a:r>
              <a:rPr sz="3200" b="0" spc="-17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3200" b="0" spc="-10" dirty="0">
                <a:solidFill>
                  <a:srgbClr val="FFFFFF"/>
                </a:solidFill>
                <a:latin typeface="Calibri Light"/>
                <a:cs typeface="Calibri Light"/>
              </a:rPr>
              <a:t>(ESS)</a:t>
            </a:r>
            <a:endParaRPr sz="3200" dirty="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2000" y="1967589"/>
            <a:ext cx="4025265" cy="2703882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9055" algn="l">
              <a:lnSpc>
                <a:spcPct val="103600"/>
              </a:lnSpc>
              <a:spcBef>
                <a:spcPts val="60"/>
              </a:spcBef>
            </a:pPr>
            <a:r>
              <a:rPr sz="1550" dirty="0">
                <a:latin typeface="Calibri"/>
                <a:cs typeface="Calibri"/>
              </a:rPr>
              <a:t>The</a:t>
            </a:r>
            <a:r>
              <a:rPr sz="1550" spc="45" dirty="0">
                <a:latin typeface="Calibri"/>
                <a:cs typeface="Calibri"/>
              </a:rPr>
              <a:t> </a:t>
            </a:r>
            <a:r>
              <a:rPr lang="en-US" sz="1550" spc="45" dirty="0">
                <a:latin typeface="Calibri"/>
                <a:cs typeface="Calibri"/>
              </a:rPr>
              <a:t>DCB</a:t>
            </a:r>
            <a:r>
              <a:rPr sz="1550" spc="-20" dirty="0">
                <a:latin typeface="Calibri"/>
                <a:cs typeface="Calibri"/>
              </a:rPr>
              <a:t> </a:t>
            </a:r>
            <a:r>
              <a:rPr sz="1550" spc="-25" dirty="0">
                <a:latin typeface="Calibri"/>
                <a:cs typeface="Calibri"/>
              </a:rPr>
              <a:t>self-</a:t>
            </a:r>
            <a:r>
              <a:rPr sz="1550" dirty="0">
                <a:latin typeface="Calibri"/>
                <a:cs typeface="Calibri"/>
              </a:rPr>
              <a:t>service</a:t>
            </a:r>
            <a:r>
              <a:rPr sz="1550" spc="35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portal</a:t>
            </a:r>
            <a:r>
              <a:rPr sz="1550" spc="10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provides</a:t>
            </a:r>
            <a:r>
              <a:rPr sz="1550" spc="150" dirty="0">
                <a:latin typeface="Calibri"/>
                <a:cs typeface="Calibri"/>
              </a:rPr>
              <a:t> </a:t>
            </a:r>
            <a:r>
              <a:rPr sz="1550" spc="-10" dirty="0">
                <a:latin typeface="Calibri"/>
                <a:cs typeface="Calibri"/>
              </a:rPr>
              <a:t>employees </a:t>
            </a:r>
            <a:r>
              <a:rPr sz="1550" dirty="0">
                <a:latin typeface="Calibri"/>
                <a:cs typeface="Calibri"/>
              </a:rPr>
              <a:t>with</a:t>
            </a:r>
            <a:r>
              <a:rPr sz="1550" spc="1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access</a:t>
            </a:r>
            <a:r>
              <a:rPr sz="1550" spc="15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to</a:t>
            </a:r>
            <a:r>
              <a:rPr sz="1550" spc="1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their</a:t>
            </a:r>
            <a:r>
              <a:rPr sz="1550" spc="7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information</a:t>
            </a:r>
            <a:r>
              <a:rPr sz="1550" spc="90" dirty="0">
                <a:latin typeface="Calibri"/>
                <a:cs typeface="Calibri"/>
              </a:rPr>
              <a:t> </a:t>
            </a:r>
            <a:r>
              <a:rPr sz="1550" spc="-10" dirty="0">
                <a:latin typeface="Calibri"/>
                <a:cs typeface="Calibri"/>
              </a:rPr>
              <a:t>including </a:t>
            </a:r>
            <a:r>
              <a:rPr sz="1550" dirty="0">
                <a:latin typeface="Calibri"/>
                <a:cs typeface="Calibri"/>
              </a:rPr>
              <a:t>personal</a:t>
            </a:r>
            <a:r>
              <a:rPr sz="1550" spc="18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data,</a:t>
            </a:r>
            <a:r>
              <a:rPr sz="1550" spc="1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payroll,</a:t>
            </a:r>
            <a:r>
              <a:rPr sz="1550" spc="1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compensation,</a:t>
            </a:r>
            <a:r>
              <a:rPr sz="1550" spc="160" dirty="0">
                <a:latin typeface="Calibri"/>
                <a:cs typeface="Calibri"/>
              </a:rPr>
              <a:t> </a:t>
            </a:r>
            <a:r>
              <a:rPr sz="1550" spc="-10" dirty="0">
                <a:latin typeface="Calibri"/>
                <a:cs typeface="Calibri"/>
              </a:rPr>
              <a:t>benefits </a:t>
            </a:r>
            <a:r>
              <a:rPr sz="1550" dirty="0">
                <a:latin typeface="Calibri"/>
                <a:cs typeface="Calibri"/>
              </a:rPr>
              <a:t>information</a:t>
            </a:r>
            <a:r>
              <a:rPr sz="1550" spc="6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and</a:t>
            </a:r>
            <a:r>
              <a:rPr sz="1550" spc="-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the</a:t>
            </a:r>
            <a:r>
              <a:rPr sz="1550" spc="3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leave</a:t>
            </a:r>
            <a:r>
              <a:rPr sz="1550" spc="4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request</a:t>
            </a:r>
            <a:r>
              <a:rPr sz="1550" spc="140" dirty="0">
                <a:latin typeface="Calibri"/>
                <a:cs typeface="Calibri"/>
              </a:rPr>
              <a:t> </a:t>
            </a:r>
            <a:r>
              <a:rPr sz="1550" spc="-10" dirty="0">
                <a:latin typeface="Calibri"/>
                <a:cs typeface="Calibri"/>
              </a:rPr>
              <a:t>system.</a:t>
            </a:r>
            <a:endParaRPr sz="155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550" dirty="0">
              <a:latin typeface="Calibri"/>
              <a:cs typeface="Calibri"/>
            </a:endParaRPr>
          </a:p>
          <a:p>
            <a:pPr marL="12700" marR="5080" algn="l">
              <a:lnSpc>
                <a:spcPct val="103000"/>
              </a:lnSpc>
            </a:pPr>
            <a:r>
              <a:rPr sz="1550" dirty="0">
                <a:latin typeface="Calibri"/>
                <a:cs typeface="Calibri"/>
              </a:rPr>
              <a:t>Log</a:t>
            </a:r>
            <a:r>
              <a:rPr sz="1550" spc="3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in</a:t>
            </a:r>
            <a:r>
              <a:rPr sz="1550" spc="2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to</a:t>
            </a:r>
            <a:r>
              <a:rPr sz="1550" spc="2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the</a:t>
            </a:r>
            <a:r>
              <a:rPr sz="1550" spc="7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Human</a:t>
            </a:r>
            <a:r>
              <a:rPr sz="1550" spc="25" dirty="0">
                <a:latin typeface="Calibri"/>
                <a:cs typeface="Calibri"/>
              </a:rPr>
              <a:t> </a:t>
            </a:r>
            <a:r>
              <a:rPr sz="1550" spc="-10" dirty="0">
                <a:latin typeface="Calibri"/>
                <a:cs typeface="Calibri"/>
              </a:rPr>
              <a:t>Resource </a:t>
            </a:r>
            <a:r>
              <a:rPr sz="1550" dirty="0">
                <a:latin typeface="Calibri"/>
                <a:cs typeface="Calibri"/>
              </a:rPr>
              <a:t>Management</a:t>
            </a:r>
            <a:r>
              <a:rPr sz="1550" spc="17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System</a:t>
            </a:r>
            <a:r>
              <a:rPr sz="1550" spc="-2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(HRMS)</a:t>
            </a:r>
            <a:r>
              <a:rPr sz="1550" spc="15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using</a:t>
            </a:r>
            <a:r>
              <a:rPr sz="1550" spc="12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your</a:t>
            </a:r>
            <a:r>
              <a:rPr sz="1550" spc="10" dirty="0">
                <a:latin typeface="Calibri"/>
                <a:cs typeface="Calibri"/>
              </a:rPr>
              <a:t> </a:t>
            </a:r>
            <a:r>
              <a:rPr sz="1550" spc="-10" dirty="0">
                <a:latin typeface="Calibri"/>
                <a:cs typeface="Calibri"/>
              </a:rPr>
              <a:t>system- </a:t>
            </a:r>
            <a:r>
              <a:rPr sz="1550" dirty="0">
                <a:latin typeface="Calibri"/>
                <a:cs typeface="Calibri"/>
              </a:rPr>
              <a:t>issued</a:t>
            </a:r>
            <a:r>
              <a:rPr sz="1550" spc="6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User</a:t>
            </a:r>
            <a:r>
              <a:rPr sz="1550" spc="114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ID</a:t>
            </a:r>
            <a:r>
              <a:rPr sz="1550" spc="7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and</a:t>
            </a:r>
            <a:r>
              <a:rPr sz="1550" spc="-5" dirty="0">
                <a:latin typeface="Calibri"/>
                <a:cs typeface="Calibri"/>
              </a:rPr>
              <a:t> </a:t>
            </a:r>
            <a:r>
              <a:rPr sz="1550" spc="-10" dirty="0">
                <a:latin typeface="Calibri"/>
                <a:cs typeface="Calibri"/>
              </a:rPr>
              <a:t>Password.</a:t>
            </a:r>
            <a:endParaRPr lang="en-US" sz="1550" spc="-10" dirty="0">
              <a:latin typeface="Calibri"/>
              <a:cs typeface="Calibri"/>
            </a:endParaRPr>
          </a:p>
          <a:p>
            <a:pPr marL="12700" marR="5080" algn="l">
              <a:lnSpc>
                <a:spcPct val="103000"/>
              </a:lnSpc>
            </a:pPr>
            <a:endParaRPr lang="en-US" sz="1550" spc="-10" dirty="0">
              <a:latin typeface="Calibri"/>
              <a:cs typeface="Calibri"/>
            </a:endParaRPr>
          </a:p>
          <a:p>
            <a:pPr marL="12700" marR="5080" algn="l">
              <a:lnSpc>
                <a:spcPct val="103000"/>
              </a:lnSpc>
            </a:pPr>
            <a:r>
              <a:rPr lang="en-US" sz="1550" spc="-10" dirty="0">
                <a:latin typeface="Calibri"/>
                <a:cs typeface="Calibri"/>
              </a:rPr>
              <a:t>Duo Two-Factor Authentication is required to access your account.</a:t>
            </a:r>
            <a:endParaRPr sz="155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28699" y="5281549"/>
            <a:ext cx="7000875" cy="483850"/>
          </a:xfrm>
          <a:prstGeom prst="rect">
            <a:avLst/>
          </a:prstGeom>
          <a:ln w="28575">
            <a:solidFill>
              <a:srgbClr val="CC0033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2086610" marR="190500" indent="-1917064" algn="ctr">
              <a:lnSpc>
                <a:spcPct val="102800"/>
              </a:lnSpc>
              <a:spcBef>
                <a:spcPts val="175"/>
              </a:spcBef>
            </a:pPr>
            <a:r>
              <a:rPr sz="1400" dirty="0">
                <a:latin typeface="Calibri"/>
                <a:cs typeface="Calibri"/>
              </a:rPr>
              <a:t>If</a:t>
            </a:r>
            <a:r>
              <a:rPr sz="1400" spc="-6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you</a:t>
            </a:r>
            <a:r>
              <a:rPr sz="1400" spc="-8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have</a:t>
            </a:r>
            <a:r>
              <a:rPr sz="1400" spc="-1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any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questions,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please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contact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lang="en-US" sz="1400" spc="-30" dirty="0">
                <a:latin typeface="Calibri"/>
                <a:cs typeface="Calibri"/>
              </a:rPr>
              <a:t>Human Resources, Sandy Hageness located in</a:t>
            </a:r>
          </a:p>
          <a:p>
            <a:pPr marL="2086610" marR="190500" indent="-1917064" algn="ctr">
              <a:lnSpc>
                <a:spcPct val="102800"/>
              </a:lnSpc>
              <a:spcBef>
                <a:spcPts val="175"/>
              </a:spcBef>
            </a:pPr>
            <a:r>
              <a:rPr lang="en-US" sz="1400" spc="-30" dirty="0">
                <a:latin typeface="Calibri"/>
                <a:cs typeface="Calibri"/>
              </a:rPr>
              <a:t>DCB Thatcher Hall #111 | </a:t>
            </a:r>
            <a:r>
              <a:rPr lang="en-US" sz="1400" spc="-30" dirty="0" err="1">
                <a:latin typeface="Calibri"/>
                <a:cs typeface="Calibri"/>
              </a:rPr>
              <a:t>sandy,.hageness@dakoatacollege.edu</a:t>
            </a:r>
            <a:r>
              <a:rPr lang="en-US" sz="1400" spc="-30" dirty="0">
                <a:latin typeface="Calibri"/>
                <a:cs typeface="Calibri"/>
              </a:rPr>
              <a:t> | 701-228-5480</a:t>
            </a:r>
            <a:endParaRPr sz="1400" dirty="0">
              <a:latin typeface="Calibri"/>
              <a:cs typeface="Calibri"/>
            </a:endParaRPr>
          </a:p>
        </p:txBody>
      </p:sp>
      <p:pic>
        <p:nvPicPr>
          <p:cNvPr id="15" name="Picture 14" descr="A sign on a pole&#10;&#10;Description automatically generated">
            <a:extLst>
              <a:ext uri="{FF2B5EF4-FFF2-40B4-BE49-F238E27FC236}">
                <a16:creationId xmlns:a16="http://schemas.microsoft.com/office/drawing/2014/main" id="{514EF7D2-80A4-67A4-48F5-40C137F42D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585976"/>
            <a:ext cx="2565579" cy="35194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7" name="Picture 16" descr="A close-up of a logo&#10;&#10;Description automatically generated">
            <a:extLst>
              <a:ext uri="{FF2B5EF4-FFF2-40B4-BE49-F238E27FC236}">
                <a16:creationId xmlns:a16="http://schemas.microsoft.com/office/drawing/2014/main" id="{5F0EAFA0-7A89-CF9F-CEA0-67D2A8B8B5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6163641"/>
            <a:ext cx="1642872" cy="53776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4362" y="433451"/>
            <a:ext cx="7829550" cy="786754"/>
          </a:xfrm>
          <a:prstGeom prst="rect">
            <a:avLst/>
          </a:prstGeom>
          <a:solidFill>
            <a:srgbClr val="00703C"/>
          </a:solidFill>
          <a:ln w="12700">
            <a:solidFill>
              <a:srgbClr val="2E528F"/>
            </a:solidFill>
          </a:ln>
        </p:spPr>
        <p:txBody>
          <a:bodyPr vert="horz" wrap="square" lIns="0" tIns="291465" rIns="0" bIns="0" rtlCol="0">
            <a:spAutoFit/>
          </a:bodyPr>
          <a:lstStyle/>
          <a:p>
            <a:pPr marL="106045">
              <a:lnSpc>
                <a:spcPct val="100000"/>
              </a:lnSpc>
              <a:spcBef>
                <a:spcPts val="2295"/>
              </a:spcBef>
            </a:pPr>
            <a:r>
              <a:rPr lang="en-US" sz="3200" b="0" spc="-25" dirty="0">
                <a:solidFill>
                  <a:srgbClr val="FFFFFF"/>
                </a:solidFill>
                <a:latin typeface="Calibri Light"/>
                <a:cs typeface="Calibri Light"/>
              </a:rPr>
              <a:t>Duo Two-Factor Authentication (DUO)</a:t>
            </a:r>
            <a:endParaRPr sz="3200" dirty="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28699" y="1676400"/>
            <a:ext cx="4025265" cy="3525452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 algn="l">
              <a:lnSpc>
                <a:spcPct val="103000"/>
              </a:lnSpc>
            </a:pPr>
            <a:r>
              <a:rPr lang="en-US" sz="1600" spc="-10" dirty="0">
                <a:latin typeface="Calibri"/>
                <a:cs typeface="Calibri"/>
              </a:rPr>
              <a:t>If this is the first time you are accessing your account Duo Two-Factor Authentication will need to be set up.</a:t>
            </a:r>
          </a:p>
          <a:p>
            <a:pPr marL="12700" marR="5080" algn="l">
              <a:lnSpc>
                <a:spcPct val="103000"/>
              </a:lnSpc>
            </a:pPr>
            <a:endParaRPr lang="en-US" sz="1600" spc="-10" dirty="0">
              <a:latin typeface="Calibri"/>
              <a:cs typeface="Calibri"/>
            </a:endParaRPr>
          </a:p>
          <a:p>
            <a:pPr marL="12700" marR="5080" algn="l">
              <a:lnSpc>
                <a:spcPct val="103000"/>
              </a:lnSpc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Two-factor authentication protects your university account by adding a second layer of digital security. All DCB employees are required to use Duo Two-Factor Authentication. Phone numbers in the HRMS system are automatically enrolled in DUO.  </a:t>
            </a:r>
          </a:p>
          <a:p>
            <a:pPr marL="12700" marR="5080" algn="l">
              <a:lnSpc>
                <a:spcPct val="103000"/>
              </a:lnSpc>
            </a:pPr>
            <a:endParaRPr lang="en-US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 marR="5080" algn="l">
              <a:lnSpc>
                <a:spcPct val="103000"/>
              </a:lnSpc>
            </a:pPr>
            <a:r>
              <a:rPr lang="en-US" sz="1550" spc="-10" dirty="0">
                <a:latin typeface="Calibri"/>
                <a:cs typeface="Calibri"/>
                <a:hlinkClick r:id="rId2"/>
              </a:rPr>
              <a:t>https://www.dakotacollege.edu/student-life/computer-services/duo-mobile</a:t>
            </a:r>
            <a:endParaRPr lang="en-US" sz="1550" spc="-10" dirty="0">
              <a:latin typeface="Calibri"/>
              <a:cs typeface="Calibri"/>
            </a:endParaRPr>
          </a:p>
          <a:p>
            <a:pPr marL="12700" marR="5080" algn="l">
              <a:lnSpc>
                <a:spcPct val="103000"/>
              </a:lnSpc>
            </a:pPr>
            <a:endParaRPr sz="155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28699" y="5281549"/>
            <a:ext cx="7000875" cy="483850"/>
          </a:xfrm>
          <a:prstGeom prst="rect">
            <a:avLst/>
          </a:prstGeom>
          <a:ln w="28575">
            <a:solidFill>
              <a:srgbClr val="CC0033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2086610" marR="190500" indent="-1917064" algn="l">
              <a:lnSpc>
                <a:spcPct val="102800"/>
              </a:lnSpc>
              <a:spcBef>
                <a:spcPts val="175"/>
              </a:spcBef>
            </a:pPr>
            <a:r>
              <a:rPr sz="1400" dirty="0">
                <a:latin typeface="Calibri"/>
                <a:cs typeface="Calibri"/>
              </a:rPr>
              <a:t>If</a:t>
            </a:r>
            <a:r>
              <a:rPr sz="1400" spc="-6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you</a:t>
            </a:r>
            <a:r>
              <a:rPr sz="1400" spc="-8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have</a:t>
            </a:r>
            <a:r>
              <a:rPr sz="1400" spc="-1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any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questions,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please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contact</a:t>
            </a:r>
            <a:r>
              <a:rPr lang="en-US" sz="1400" dirty="0">
                <a:latin typeface="Calibri"/>
                <a:cs typeface="Calibri"/>
              </a:rPr>
              <a:t> Jacob Nelson Information Systems Specialist</a:t>
            </a:r>
          </a:p>
          <a:p>
            <a:pPr marL="2086610" marR="190500" indent="-1917064" algn="l">
              <a:lnSpc>
                <a:spcPct val="102800"/>
              </a:lnSpc>
              <a:spcBef>
                <a:spcPts val="175"/>
              </a:spcBef>
            </a:pPr>
            <a:r>
              <a:rPr lang="en-US" sz="1400" dirty="0">
                <a:latin typeface="Calibri"/>
                <a:cs typeface="Calibri"/>
              </a:rPr>
              <a:t>located n Thatcher Hall, Room 209 | 701-228-5429 | jacop.p.nelson@dakotacollege.edu</a:t>
            </a:r>
            <a:endParaRPr sz="1400" dirty="0">
              <a:latin typeface="Calibri"/>
              <a:cs typeface="Calibri"/>
            </a:endParaRPr>
          </a:p>
        </p:txBody>
      </p:sp>
      <p:pic>
        <p:nvPicPr>
          <p:cNvPr id="17" name="Picture 16" descr="A close-up of a logo&#10;&#10;Description automatically generated">
            <a:extLst>
              <a:ext uri="{FF2B5EF4-FFF2-40B4-BE49-F238E27FC236}">
                <a16:creationId xmlns:a16="http://schemas.microsoft.com/office/drawing/2014/main" id="{5F0EAFA0-7A89-CF9F-CEA0-67D2A8B8B5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6163641"/>
            <a:ext cx="1642872" cy="537765"/>
          </a:xfrm>
          <a:prstGeom prst="rect">
            <a:avLst/>
          </a:prstGeom>
        </p:spPr>
      </p:pic>
      <p:pic>
        <p:nvPicPr>
          <p:cNvPr id="7" name="Picture 6" descr="A green square with white letters&#10;&#10;Description automatically generated">
            <a:extLst>
              <a:ext uri="{FF2B5EF4-FFF2-40B4-BE49-F238E27FC236}">
                <a16:creationId xmlns:a16="http://schemas.microsoft.com/office/drawing/2014/main" id="{37E29F86-BEE2-73CA-2729-2F95350C83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9576" y="1961253"/>
            <a:ext cx="2540579" cy="254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042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4362" y="433451"/>
            <a:ext cx="7829550" cy="1152525"/>
          </a:xfrm>
          <a:custGeom>
            <a:avLst/>
            <a:gdLst/>
            <a:ahLst/>
            <a:cxnLst/>
            <a:rect l="l" t="t" r="r" b="b"/>
            <a:pathLst>
              <a:path w="7829550" h="1152525">
                <a:moveTo>
                  <a:pt x="7829550" y="0"/>
                </a:moveTo>
                <a:lnTo>
                  <a:pt x="0" y="0"/>
                </a:lnTo>
                <a:lnTo>
                  <a:pt x="0" y="1152525"/>
                </a:lnTo>
                <a:lnTo>
                  <a:pt x="7829550" y="1152525"/>
                </a:lnTo>
                <a:lnTo>
                  <a:pt x="7829550" y="0"/>
                </a:lnTo>
                <a:close/>
              </a:path>
            </a:pathLst>
          </a:custGeom>
          <a:solidFill>
            <a:srgbClr val="2A68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14362" y="433451"/>
            <a:ext cx="7829550" cy="786754"/>
          </a:xfrm>
          <a:prstGeom prst="rect">
            <a:avLst/>
          </a:prstGeom>
          <a:solidFill>
            <a:srgbClr val="00703C"/>
          </a:solidFill>
          <a:ln w="12700">
            <a:solidFill>
              <a:srgbClr val="2E528F"/>
            </a:solidFill>
          </a:ln>
        </p:spPr>
        <p:txBody>
          <a:bodyPr vert="horz" wrap="square" lIns="0" tIns="291465" rIns="0" bIns="0" rtlCol="0">
            <a:spAutoFit/>
          </a:bodyPr>
          <a:lstStyle/>
          <a:p>
            <a:pPr marL="106045">
              <a:lnSpc>
                <a:spcPct val="100000"/>
              </a:lnSpc>
              <a:spcBef>
                <a:spcPts val="2295"/>
              </a:spcBef>
            </a:pPr>
            <a:r>
              <a:rPr sz="3200" b="0" spc="-25" dirty="0">
                <a:solidFill>
                  <a:srgbClr val="FFFFFF"/>
                </a:solidFill>
                <a:latin typeface="Calibri Light"/>
                <a:cs typeface="Calibri Light"/>
              </a:rPr>
              <a:t>Employee</a:t>
            </a:r>
            <a:r>
              <a:rPr sz="3200" b="0" spc="-11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3200" b="0" dirty="0">
                <a:solidFill>
                  <a:srgbClr val="FFFFFF"/>
                </a:solidFill>
                <a:latin typeface="Calibri Light"/>
                <a:cs typeface="Calibri Light"/>
              </a:rPr>
              <a:t>Self-</a:t>
            </a:r>
            <a:r>
              <a:rPr sz="3200" b="0" spc="-10" dirty="0">
                <a:solidFill>
                  <a:srgbClr val="FFFFFF"/>
                </a:solidFill>
                <a:latin typeface="Calibri Light"/>
                <a:cs typeface="Calibri Light"/>
              </a:rPr>
              <a:t>Service</a:t>
            </a:r>
            <a:r>
              <a:rPr lang="en-US" sz="3200" b="0" spc="-10" dirty="0">
                <a:solidFill>
                  <a:srgbClr val="FFFFFF"/>
                </a:solidFill>
                <a:latin typeface="Calibri Light"/>
                <a:cs typeface="Calibri Light"/>
              </a:rPr>
              <a:t> (ESS)</a:t>
            </a:r>
            <a:endParaRPr sz="3200" dirty="0">
              <a:latin typeface="Calibri Light"/>
              <a:cs typeface="Calibri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4350" y="1809100"/>
            <a:ext cx="8305800" cy="49308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550" spc="-10" dirty="0">
                <a:latin typeface="Calibri"/>
                <a:cs typeface="Calibri"/>
              </a:rPr>
              <a:t>To</a:t>
            </a:r>
            <a:r>
              <a:rPr sz="1550" spc="7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access</a:t>
            </a:r>
            <a:r>
              <a:rPr sz="1550" spc="7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the</a:t>
            </a:r>
            <a:r>
              <a:rPr lang="en-US" sz="1550" dirty="0">
                <a:latin typeface="Calibri"/>
                <a:cs typeface="Calibri"/>
              </a:rPr>
              <a:t> Employee Self-Service </a:t>
            </a:r>
            <a:r>
              <a:rPr sz="1550" dirty="0">
                <a:latin typeface="Calibri"/>
                <a:cs typeface="Calibri"/>
              </a:rPr>
              <a:t>portal,</a:t>
            </a:r>
            <a:r>
              <a:rPr sz="1550" spc="65" dirty="0">
                <a:latin typeface="Calibri"/>
                <a:cs typeface="Calibri"/>
              </a:rPr>
              <a:t> </a:t>
            </a:r>
            <a:r>
              <a:rPr lang="en-US" sz="1550" spc="65" dirty="0">
                <a:latin typeface="Calibri"/>
                <a:cs typeface="Calibri"/>
              </a:rPr>
              <a:t>go to our website </a:t>
            </a:r>
            <a:r>
              <a:rPr lang="en-US" sz="1550" spc="65" dirty="0">
                <a:latin typeface="Calibri"/>
                <a:cs typeface="Calibri"/>
                <a:hlinkClick r:id="rId2"/>
              </a:rPr>
              <a:t>www.dakotacollege.edu</a:t>
            </a:r>
            <a:r>
              <a:rPr lang="en-US" sz="1550" spc="65" dirty="0">
                <a:latin typeface="Calibri"/>
                <a:cs typeface="Calibri"/>
              </a:rPr>
              <a:t> and click on Quick Links–Faculty &amp; Staff–Human Resources </a:t>
            </a:r>
            <a:r>
              <a:rPr lang="en-US" sz="1550" spc="65" dirty="0">
                <a:latin typeface="Calibri"/>
                <a:cs typeface="Calibri"/>
                <a:hlinkClick r:id="rId3"/>
              </a:rPr>
              <a:t>www.dakotacollege.edu/faculty-and-staff</a:t>
            </a:r>
            <a:endParaRPr sz="1550" dirty="0">
              <a:latin typeface="Calibri"/>
              <a:cs typeface="Calibri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422FDD4-A111-C6C4-536B-774072815A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0703" y="2981662"/>
            <a:ext cx="3303380" cy="76152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7EA7B2D-0634-C34F-9DC4-5966233CC5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4933" y="3976581"/>
            <a:ext cx="3710569" cy="95414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1AA9A52-D282-ABCA-35DF-FF7CE8DFD5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6400" y="3000162"/>
            <a:ext cx="2600699" cy="195283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9ED95CF-2F0D-E2B7-6EFA-F487846EA92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48600" y="5298843"/>
            <a:ext cx="4438499" cy="491606"/>
          </a:xfrm>
          <a:prstGeom prst="rect">
            <a:avLst/>
          </a:prstGeom>
        </p:spPr>
      </p:pic>
      <p:pic>
        <p:nvPicPr>
          <p:cNvPr id="27" name="Picture 26" descr="A close-up of a logo&#10;&#10;Description automatically generated">
            <a:extLst>
              <a:ext uri="{FF2B5EF4-FFF2-40B4-BE49-F238E27FC236}">
                <a16:creationId xmlns:a16="http://schemas.microsoft.com/office/drawing/2014/main" id="{E45D00F6-5888-BBDA-464B-AF4E49B1402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6163641"/>
            <a:ext cx="1642872" cy="537765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71C72DC-45A7-E78A-5330-D32B844DD4C3}"/>
              </a:ext>
            </a:extLst>
          </p:cNvPr>
          <p:cNvSpPr txBox="1"/>
          <p:nvPr/>
        </p:nvSpPr>
        <p:spPr>
          <a:xfrm>
            <a:off x="513514" y="3026981"/>
            <a:ext cx="248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0B3FD73-4B73-E43F-A08C-D2FF43B208E3}"/>
              </a:ext>
            </a:extLst>
          </p:cNvPr>
          <p:cNvSpPr txBox="1"/>
          <p:nvPr/>
        </p:nvSpPr>
        <p:spPr>
          <a:xfrm>
            <a:off x="513514" y="4070657"/>
            <a:ext cx="248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1F7B570-3E40-371E-0D4F-F857C11F15AB}"/>
              </a:ext>
            </a:extLst>
          </p:cNvPr>
          <p:cNvSpPr txBox="1"/>
          <p:nvPr/>
        </p:nvSpPr>
        <p:spPr>
          <a:xfrm>
            <a:off x="5113267" y="2981662"/>
            <a:ext cx="248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09959B5-767E-1D1B-8FAA-7B6318D8AD8E}"/>
              </a:ext>
            </a:extLst>
          </p:cNvPr>
          <p:cNvSpPr txBox="1"/>
          <p:nvPr/>
        </p:nvSpPr>
        <p:spPr>
          <a:xfrm>
            <a:off x="3048000" y="5257800"/>
            <a:ext cx="248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4362" y="433451"/>
            <a:ext cx="7829550" cy="1152525"/>
          </a:xfrm>
          <a:prstGeom prst="rect">
            <a:avLst/>
          </a:prstGeom>
          <a:solidFill>
            <a:srgbClr val="2A684A"/>
          </a:solidFill>
          <a:ln w="12700">
            <a:solidFill>
              <a:srgbClr val="2E528F"/>
            </a:solidFill>
          </a:ln>
        </p:spPr>
        <p:txBody>
          <a:bodyPr vert="horz" wrap="square" lIns="0" tIns="291465" rIns="0" bIns="0" rtlCol="0">
            <a:spAutoFit/>
          </a:bodyPr>
          <a:lstStyle/>
          <a:p>
            <a:pPr marL="106045">
              <a:lnSpc>
                <a:spcPct val="100000"/>
              </a:lnSpc>
              <a:spcBef>
                <a:spcPts val="2295"/>
              </a:spcBef>
            </a:pPr>
            <a:r>
              <a:rPr sz="3200" b="0" spc="-25" dirty="0">
                <a:solidFill>
                  <a:srgbClr val="FFFFFF"/>
                </a:solidFill>
                <a:latin typeface="Calibri Light"/>
                <a:cs typeface="Calibri Light"/>
              </a:rPr>
              <a:t>Employee</a:t>
            </a:r>
            <a:r>
              <a:rPr sz="3200" b="0" spc="-18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3200" b="0" dirty="0">
                <a:solidFill>
                  <a:srgbClr val="FFFFFF"/>
                </a:solidFill>
                <a:latin typeface="Calibri Light"/>
                <a:cs typeface="Calibri Light"/>
              </a:rPr>
              <a:t>Self-</a:t>
            </a:r>
            <a:r>
              <a:rPr sz="3200" b="0" spc="-35" dirty="0">
                <a:solidFill>
                  <a:srgbClr val="FFFFFF"/>
                </a:solidFill>
                <a:latin typeface="Calibri Light"/>
                <a:cs typeface="Calibri Light"/>
              </a:rPr>
              <a:t>Service</a:t>
            </a:r>
            <a:r>
              <a:rPr sz="3200" b="0" spc="-17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3200" b="0" spc="-10" dirty="0">
                <a:solidFill>
                  <a:srgbClr val="FFFFFF"/>
                </a:solidFill>
                <a:latin typeface="Calibri Light"/>
                <a:cs typeface="Calibri Light"/>
              </a:rPr>
              <a:t>(cont.)</a:t>
            </a:r>
            <a:endParaRPr sz="3200">
              <a:latin typeface="Calibri Light"/>
              <a:cs typeface="Calibri Ligh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9627" y="1770365"/>
            <a:ext cx="6262370" cy="6737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7200"/>
              </a:lnSpc>
              <a:spcBef>
                <a:spcPts val="95"/>
              </a:spcBef>
            </a:pPr>
            <a:r>
              <a:rPr sz="1550" dirty="0">
                <a:latin typeface="Calibri"/>
                <a:cs typeface="Calibri"/>
              </a:rPr>
              <a:t>Example</a:t>
            </a:r>
            <a:r>
              <a:rPr sz="1550" spc="6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of</a:t>
            </a:r>
            <a:r>
              <a:rPr sz="1550" spc="6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some</a:t>
            </a:r>
            <a:r>
              <a:rPr sz="1550" spc="6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of</a:t>
            </a:r>
            <a:r>
              <a:rPr sz="1550" spc="-1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the</a:t>
            </a:r>
            <a:r>
              <a:rPr sz="1550" spc="6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categories</a:t>
            </a:r>
            <a:r>
              <a:rPr sz="1550" spc="15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you</a:t>
            </a:r>
            <a:r>
              <a:rPr sz="1550" spc="2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will</a:t>
            </a:r>
            <a:r>
              <a:rPr sz="1550" spc="-4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find</a:t>
            </a:r>
            <a:r>
              <a:rPr sz="1550" spc="9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under</a:t>
            </a:r>
            <a:r>
              <a:rPr sz="1550" spc="7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each</a:t>
            </a:r>
            <a:r>
              <a:rPr sz="1550" spc="90" dirty="0">
                <a:latin typeface="Calibri"/>
                <a:cs typeface="Calibri"/>
              </a:rPr>
              <a:t> </a:t>
            </a:r>
            <a:r>
              <a:rPr sz="1550" spc="-10" dirty="0">
                <a:latin typeface="Calibri"/>
                <a:cs typeface="Calibri"/>
              </a:rPr>
              <a:t>self-</a:t>
            </a:r>
            <a:r>
              <a:rPr sz="1550" dirty="0">
                <a:latin typeface="Calibri"/>
                <a:cs typeface="Calibri"/>
              </a:rPr>
              <a:t>service</a:t>
            </a:r>
            <a:r>
              <a:rPr sz="1550" spc="365" dirty="0">
                <a:latin typeface="Calibri"/>
                <a:cs typeface="Calibri"/>
              </a:rPr>
              <a:t> </a:t>
            </a:r>
            <a:r>
              <a:rPr sz="1550" spc="-10" dirty="0">
                <a:latin typeface="Calibri"/>
                <a:cs typeface="Calibri"/>
              </a:rPr>
              <a:t>link. </a:t>
            </a:r>
            <a:r>
              <a:rPr sz="1550" dirty="0">
                <a:latin typeface="Calibri"/>
                <a:cs typeface="Calibri"/>
              </a:rPr>
              <a:t>Click</a:t>
            </a:r>
            <a:r>
              <a:rPr sz="1550" spc="-2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on</a:t>
            </a:r>
            <a:r>
              <a:rPr sz="1550" spc="11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any</a:t>
            </a:r>
            <a:r>
              <a:rPr sz="1550" spc="-1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of</a:t>
            </a:r>
            <a:r>
              <a:rPr sz="1550" spc="8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the</a:t>
            </a:r>
            <a:r>
              <a:rPr sz="1550" spc="8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links</a:t>
            </a:r>
            <a:r>
              <a:rPr sz="1550" spc="-6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to</a:t>
            </a:r>
            <a:r>
              <a:rPr sz="1550" spc="2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view</a:t>
            </a:r>
            <a:r>
              <a:rPr sz="1550" spc="19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or</a:t>
            </a:r>
            <a:r>
              <a:rPr sz="1550" spc="1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update</a:t>
            </a:r>
            <a:r>
              <a:rPr sz="1550" spc="7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your</a:t>
            </a:r>
            <a:r>
              <a:rPr sz="1550" spc="10" dirty="0">
                <a:latin typeface="Calibri"/>
                <a:cs typeface="Calibri"/>
              </a:rPr>
              <a:t> </a:t>
            </a:r>
            <a:r>
              <a:rPr sz="1550" spc="-10" dirty="0">
                <a:latin typeface="Calibri"/>
                <a:cs typeface="Calibri"/>
              </a:rPr>
              <a:t>information.</a:t>
            </a:r>
            <a:endParaRPr sz="1550" dirty="0">
              <a:latin typeface="Calibri"/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79CE7F-74FC-D623-BC5E-71EDA1F44D26}"/>
              </a:ext>
            </a:extLst>
          </p:cNvPr>
          <p:cNvSpPr txBox="1"/>
          <p:nvPr/>
        </p:nvSpPr>
        <p:spPr>
          <a:xfrm>
            <a:off x="544300" y="3478770"/>
            <a:ext cx="244826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effectLst/>
                <a:latin typeface="+mn-lt"/>
              </a:rPr>
              <a:t>Dakota College </a:t>
            </a:r>
            <a:r>
              <a:rPr lang="en-US" sz="1200" b="1" dirty="0" err="1">
                <a:effectLst/>
                <a:latin typeface="+mn-lt"/>
              </a:rPr>
              <a:t>eForms</a:t>
            </a:r>
            <a:endParaRPr lang="en-US" sz="1200" dirty="0">
              <a:latin typeface="+mn-lt"/>
            </a:endParaRPr>
          </a:p>
          <a:p>
            <a:r>
              <a:rPr lang="en-US" sz="1200" dirty="0">
                <a:latin typeface="+mn-lt"/>
              </a:rPr>
              <a:t>  </a:t>
            </a:r>
            <a:r>
              <a:rPr lang="en-US" sz="1200" b="1" dirty="0">
                <a:latin typeface="+mn-lt"/>
              </a:rPr>
              <a:t>Available Forms and Options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+mn-lt"/>
              </a:rPr>
              <a:t>Complete a Tuition Waiver Form</a:t>
            </a:r>
            <a:endParaRPr lang="en-US" sz="12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+mn-lt"/>
              </a:rPr>
              <a:t>View a Form</a:t>
            </a:r>
            <a:endParaRPr lang="en-US" sz="12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+mn-lt"/>
              </a:rPr>
              <a:t>Update a Form</a:t>
            </a:r>
            <a:endParaRPr lang="en-US" sz="12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+mn-lt"/>
              </a:rPr>
              <a:t>Evaluate a Form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63048EA-E9F9-4EA6-AA11-D982801478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634" y="2470531"/>
            <a:ext cx="1303482" cy="103467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2C9990B-53CE-3993-A26A-52EB759467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5615" y="2511847"/>
            <a:ext cx="1267003" cy="966923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C4593F2-EA4E-2429-58D9-6AC3C4127806}"/>
              </a:ext>
            </a:extLst>
          </p:cNvPr>
          <p:cNvSpPr txBox="1"/>
          <p:nvPr/>
        </p:nvSpPr>
        <p:spPr>
          <a:xfrm>
            <a:off x="3048000" y="3478770"/>
            <a:ext cx="178576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effectLst/>
                <a:latin typeface="+mn-lt"/>
              </a:rPr>
              <a:t>Personal Details</a:t>
            </a:r>
            <a:endParaRPr lang="en-US" sz="12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+mn-lt"/>
              </a:rPr>
              <a:t>Update </a:t>
            </a:r>
            <a:r>
              <a:rPr lang="en-US" sz="1200" dirty="0">
                <a:latin typeface="+mn-lt"/>
              </a:rPr>
              <a:t>Address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+mn-lt"/>
              </a:rPr>
              <a:t>Contact Details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Emergency Contacts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+mn-lt"/>
              </a:rPr>
              <a:t>Ethnic Groups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Disability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+mn-lt"/>
              </a:rPr>
              <a:t>Veteran Status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Form I-9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Additional Information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444F765-9FE9-7D8F-200C-7E9F859CE8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9582" y="2471604"/>
            <a:ext cx="1257705" cy="100716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650CBBC6-D62E-81B3-9268-937803DBCA4B}"/>
              </a:ext>
            </a:extLst>
          </p:cNvPr>
          <p:cNvSpPr txBox="1"/>
          <p:nvPr/>
        </p:nvSpPr>
        <p:spPr>
          <a:xfrm>
            <a:off x="5098696" y="3510433"/>
            <a:ext cx="159703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effectLst/>
                <a:latin typeface="+mn-lt"/>
              </a:rPr>
              <a:t>Payroll</a:t>
            </a:r>
            <a:endParaRPr lang="en-US" sz="12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+mn-lt"/>
              </a:rPr>
              <a:t>Paychecks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W-2/W-2c Consent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W-2/W-2c Forms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Direct Deposit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Tax Withholding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latin typeface="+mn-lt"/>
            </a:endParaRPr>
          </a:p>
          <a:p>
            <a:r>
              <a:rPr lang="en-US" sz="1200" dirty="0">
                <a:latin typeface="+mn-lt"/>
              </a:rPr>
              <a:t>Good practice to look at paycheck.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F4AD4103-AB5A-F939-748E-ED002A3241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00533" y="2486431"/>
            <a:ext cx="1251598" cy="950008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C4CA5CD2-F3C8-7DE5-5676-ECF5240C891A}"/>
              </a:ext>
            </a:extLst>
          </p:cNvPr>
          <p:cNvSpPr txBox="1"/>
          <p:nvPr/>
        </p:nvSpPr>
        <p:spPr>
          <a:xfrm>
            <a:off x="7076733" y="3505201"/>
            <a:ext cx="19910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latin typeface="+mn-lt"/>
              </a:rPr>
              <a:t>Benefit Details</a:t>
            </a:r>
            <a:endParaRPr lang="en-US" sz="12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+mn-lt"/>
              </a:rPr>
              <a:t>View 1095-C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Form 1095-C Consent</a:t>
            </a:r>
          </a:p>
        </p:txBody>
      </p:sp>
      <p:pic>
        <p:nvPicPr>
          <p:cNvPr id="26" name="Picture 25" descr="A close-up of a logo&#10;&#10;Description automatically generated">
            <a:extLst>
              <a:ext uri="{FF2B5EF4-FFF2-40B4-BE49-F238E27FC236}">
                <a16:creationId xmlns:a16="http://schemas.microsoft.com/office/drawing/2014/main" id="{82350310-E0F0-EAA6-E2FB-F2DCE328B04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6163641"/>
            <a:ext cx="1642872" cy="53776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4362" y="433451"/>
            <a:ext cx="7829550" cy="814325"/>
          </a:xfrm>
          <a:prstGeom prst="rect">
            <a:avLst/>
          </a:prstGeom>
          <a:solidFill>
            <a:srgbClr val="00703C"/>
          </a:solidFill>
          <a:ln w="12700">
            <a:solidFill>
              <a:srgbClr val="2E528F"/>
            </a:solidFill>
          </a:ln>
        </p:spPr>
        <p:txBody>
          <a:bodyPr vert="horz" wrap="square" lIns="0" tIns="318770" rIns="0" bIns="0" rtlCol="0">
            <a:spAutoFit/>
          </a:bodyPr>
          <a:lstStyle/>
          <a:p>
            <a:pPr marL="133985">
              <a:lnSpc>
                <a:spcPct val="100000"/>
              </a:lnSpc>
              <a:spcBef>
                <a:spcPts val="2510"/>
              </a:spcBef>
            </a:pPr>
            <a:r>
              <a:rPr lang="en-US" sz="3200" spc="-10" dirty="0">
                <a:solidFill>
                  <a:srgbClr val="FFFFFF"/>
                </a:solidFill>
                <a:latin typeface="Calibri Light"/>
                <a:cs typeface="Calibri Light"/>
              </a:rPr>
              <a:t>ESS </a:t>
            </a:r>
            <a:r>
              <a:rPr sz="3200" b="0" spc="-10" dirty="0">
                <a:solidFill>
                  <a:srgbClr val="FFFFFF"/>
                </a:solidFill>
                <a:latin typeface="Calibri Light"/>
                <a:cs typeface="Calibri Light"/>
              </a:rPr>
              <a:t>Absence</a:t>
            </a:r>
            <a:r>
              <a:rPr sz="3200" b="0" spc="-27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3200" b="0" spc="-10" dirty="0">
                <a:solidFill>
                  <a:srgbClr val="FFFFFF"/>
                </a:solidFill>
                <a:latin typeface="Calibri Light"/>
                <a:cs typeface="Calibri Light"/>
              </a:rPr>
              <a:t>Management</a:t>
            </a:r>
            <a:endParaRPr sz="3200" dirty="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96582" y="1723453"/>
            <a:ext cx="7784465" cy="2145459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>
              <a:lnSpc>
                <a:spcPct val="92700"/>
              </a:lnSpc>
              <a:spcBef>
                <a:spcPts val="260"/>
              </a:spcBef>
            </a:pPr>
            <a:r>
              <a:rPr b="1" dirty="0">
                <a:latin typeface="Calibri"/>
                <a:cs typeface="Calibri"/>
              </a:rPr>
              <a:t>Absence</a:t>
            </a:r>
            <a:r>
              <a:rPr b="1" spc="12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Management</a:t>
            </a:r>
            <a:r>
              <a:rPr b="1" spc="180" dirty="0">
                <a:latin typeface="Calibri"/>
                <a:cs typeface="Calibri"/>
              </a:rPr>
              <a:t> </a:t>
            </a:r>
            <a:r>
              <a:rPr dirty="0"/>
              <a:t>is</a:t>
            </a:r>
            <a:r>
              <a:rPr spc="10" dirty="0"/>
              <a:t> </a:t>
            </a:r>
            <a:r>
              <a:rPr dirty="0"/>
              <a:t>a</a:t>
            </a:r>
            <a:r>
              <a:rPr spc="25" dirty="0"/>
              <a:t> </a:t>
            </a:r>
            <a:r>
              <a:rPr dirty="0"/>
              <a:t>module</a:t>
            </a:r>
            <a:r>
              <a:rPr spc="65" dirty="0"/>
              <a:t> </a:t>
            </a:r>
            <a:r>
              <a:rPr dirty="0"/>
              <a:t>in</a:t>
            </a:r>
            <a:r>
              <a:rPr spc="25" dirty="0"/>
              <a:t> </a:t>
            </a:r>
            <a:r>
              <a:rPr dirty="0"/>
              <a:t>HRMS</a:t>
            </a:r>
            <a:r>
              <a:rPr spc="50" dirty="0"/>
              <a:t> </a:t>
            </a:r>
            <a:r>
              <a:rPr spc="-30" dirty="0"/>
              <a:t>self-</a:t>
            </a:r>
            <a:r>
              <a:rPr dirty="0"/>
              <a:t>service</a:t>
            </a:r>
            <a:r>
              <a:rPr spc="365" dirty="0"/>
              <a:t> </a:t>
            </a:r>
            <a:r>
              <a:rPr dirty="0"/>
              <a:t>used</a:t>
            </a:r>
            <a:r>
              <a:rPr spc="95" dirty="0"/>
              <a:t> </a:t>
            </a:r>
            <a:r>
              <a:rPr dirty="0"/>
              <a:t>by</a:t>
            </a:r>
            <a:r>
              <a:rPr spc="50" dirty="0"/>
              <a:t> </a:t>
            </a:r>
            <a:r>
              <a:rPr dirty="0"/>
              <a:t>all</a:t>
            </a:r>
            <a:r>
              <a:rPr spc="-35" dirty="0"/>
              <a:t> </a:t>
            </a:r>
            <a:r>
              <a:rPr dirty="0"/>
              <a:t>employees</a:t>
            </a:r>
            <a:r>
              <a:rPr spc="160" dirty="0"/>
              <a:t> </a:t>
            </a:r>
            <a:r>
              <a:rPr dirty="0"/>
              <a:t>who</a:t>
            </a:r>
            <a:r>
              <a:rPr spc="85" dirty="0"/>
              <a:t> </a:t>
            </a:r>
            <a:r>
              <a:rPr dirty="0"/>
              <a:t>earn</a:t>
            </a:r>
            <a:r>
              <a:rPr spc="95" dirty="0"/>
              <a:t> </a:t>
            </a:r>
            <a:r>
              <a:rPr spc="-10" dirty="0"/>
              <a:t>leave </a:t>
            </a:r>
            <a:r>
              <a:rPr dirty="0"/>
              <a:t>to</a:t>
            </a:r>
            <a:r>
              <a:rPr spc="15" dirty="0"/>
              <a:t> </a:t>
            </a:r>
            <a:r>
              <a:rPr b="1" dirty="0">
                <a:latin typeface="Calibri"/>
                <a:cs typeface="Calibri"/>
              </a:rPr>
              <a:t>view</a:t>
            </a:r>
            <a:r>
              <a:rPr b="1" spc="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leave</a:t>
            </a:r>
            <a:r>
              <a:rPr b="1" spc="-2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balances</a:t>
            </a:r>
            <a:r>
              <a:rPr b="1" spc="175" dirty="0">
                <a:latin typeface="Calibri"/>
                <a:cs typeface="Calibri"/>
              </a:rPr>
              <a:t> </a:t>
            </a:r>
            <a:r>
              <a:rPr dirty="0"/>
              <a:t>and</a:t>
            </a:r>
            <a:r>
              <a:rPr spc="95" dirty="0"/>
              <a:t> </a:t>
            </a:r>
            <a:r>
              <a:rPr b="1" dirty="0">
                <a:latin typeface="Calibri"/>
                <a:cs typeface="Calibri"/>
              </a:rPr>
              <a:t>request</a:t>
            </a:r>
            <a:r>
              <a:rPr b="1" spc="8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time</a:t>
            </a:r>
            <a:r>
              <a:rPr b="1" spc="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off</a:t>
            </a:r>
            <a:r>
              <a:rPr dirty="0"/>
              <a:t>.</a:t>
            </a:r>
            <a:r>
              <a:rPr spc="75" dirty="0"/>
              <a:t> </a:t>
            </a:r>
            <a:r>
              <a:rPr dirty="0"/>
              <a:t>This</a:t>
            </a:r>
            <a:r>
              <a:rPr spc="10" dirty="0"/>
              <a:t> </a:t>
            </a:r>
            <a:r>
              <a:rPr dirty="0"/>
              <a:t>applies</a:t>
            </a:r>
            <a:r>
              <a:rPr spc="80" dirty="0"/>
              <a:t> </a:t>
            </a:r>
            <a:r>
              <a:rPr dirty="0"/>
              <a:t>to</a:t>
            </a:r>
            <a:r>
              <a:rPr spc="15" dirty="0"/>
              <a:t> </a:t>
            </a:r>
            <a:r>
              <a:rPr dirty="0"/>
              <a:t>all</a:t>
            </a:r>
            <a:r>
              <a:rPr spc="40" dirty="0"/>
              <a:t> </a:t>
            </a:r>
            <a:r>
              <a:rPr dirty="0"/>
              <a:t>types</a:t>
            </a:r>
            <a:r>
              <a:rPr spc="80" dirty="0"/>
              <a:t> </a:t>
            </a:r>
            <a:r>
              <a:rPr dirty="0"/>
              <a:t>of</a:t>
            </a:r>
            <a:r>
              <a:rPr spc="-5" dirty="0"/>
              <a:t> </a:t>
            </a:r>
            <a:r>
              <a:rPr dirty="0"/>
              <a:t>leave:</a:t>
            </a:r>
            <a:r>
              <a:rPr spc="125" dirty="0"/>
              <a:t> </a:t>
            </a:r>
            <a:r>
              <a:rPr dirty="0"/>
              <a:t>Annual,</a:t>
            </a:r>
            <a:r>
              <a:rPr spc="75" dirty="0"/>
              <a:t> </a:t>
            </a:r>
            <a:r>
              <a:rPr spc="-10" dirty="0"/>
              <a:t>Sick, </a:t>
            </a:r>
            <a:r>
              <a:rPr dirty="0"/>
              <a:t>Dependent</a:t>
            </a:r>
            <a:r>
              <a:rPr spc="254" dirty="0"/>
              <a:t> </a:t>
            </a:r>
            <a:r>
              <a:rPr dirty="0"/>
              <a:t>Sick,</a:t>
            </a:r>
            <a:r>
              <a:rPr spc="-60" dirty="0"/>
              <a:t> </a:t>
            </a:r>
            <a:r>
              <a:rPr dirty="0"/>
              <a:t>Comp</a:t>
            </a:r>
            <a:r>
              <a:rPr spc="105" dirty="0"/>
              <a:t> </a:t>
            </a:r>
            <a:r>
              <a:rPr dirty="0"/>
              <a:t>Time,</a:t>
            </a:r>
            <a:r>
              <a:rPr spc="90" dirty="0"/>
              <a:t> </a:t>
            </a:r>
            <a:r>
              <a:rPr dirty="0"/>
              <a:t>Jury</a:t>
            </a:r>
            <a:r>
              <a:rPr spc="70" dirty="0"/>
              <a:t> </a:t>
            </a:r>
            <a:r>
              <a:rPr dirty="0"/>
              <a:t>Duty,</a:t>
            </a:r>
            <a:r>
              <a:rPr spc="90" dirty="0"/>
              <a:t> </a:t>
            </a:r>
            <a:r>
              <a:rPr dirty="0"/>
              <a:t>Military</a:t>
            </a:r>
            <a:r>
              <a:rPr spc="70" dirty="0"/>
              <a:t> </a:t>
            </a:r>
            <a:r>
              <a:rPr dirty="0"/>
              <a:t>and</a:t>
            </a:r>
            <a:r>
              <a:rPr spc="25" dirty="0"/>
              <a:t> </a:t>
            </a:r>
            <a:r>
              <a:rPr dirty="0"/>
              <a:t>Funeral.</a:t>
            </a:r>
            <a:r>
              <a:rPr spc="160" dirty="0"/>
              <a:t> </a:t>
            </a:r>
            <a:endParaRPr lang="en-US" spc="160" dirty="0"/>
          </a:p>
          <a:p>
            <a:pPr marL="12700" marR="5080">
              <a:lnSpc>
                <a:spcPct val="92700"/>
              </a:lnSpc>
              <a:spcBef>
                <a:spcPts val="260"/>
              </a:spcBef>
            </a:pPr>
            <a:r>
              <a:rPr dirty="0"/>
              <a:t>An absence</a:t>
            </a:r>
            <a:r>
              <a:rPr spc="125" dirty="0"/>
              <a:t> </a:t>
            </a:r>
            <a:r>
              <a:rPr dirty="0"/>
              <a:t>can</a:t>
            </a:r>
            <a:r>
              <a:rPr spc="5" dirty="0"/>
              <a:t> </a:t>
            </a:r>
            <a:r>
              <a:rPr dirty="0"/>
              <a:t>be</a:t>
            </a:r>
            <a:r>
              <a:rPr spc="45" dirty="0"/>
              <a:t> </a:t>
            </a:r>
            <a:r>
              <a:rPr dirty="0"/>
              <a:t>requested</a:t>
            </a:r>
            <a:r>
              <a:rPr spc="145" dirty="0"/>
              <a:t> </a:t>
            </a:r>
            <a:r>
              <a:rPr dirty="0"/>
              <a:t>for</a:t>
            </a:r>
            <a:r>
              <a:rPr spc="60" dirty="0"/>
              <a:t> </a:t>
            </a:r>
            <a:r>
              <a:rPr dirty="0"/>
              <a:t>an</a:t>
            </a:r>
            <a:r>
              <a:rPr spc="5" dirty="0"/>
              <a:t> </a:t>
            </a:r>
            <a:r>
              <a:rPr dirty="0"/>
              <a:t>event</a:t>
            </a:r>
            <a:r>
              <a:rPr spc="145" dirty="0"/>
              <a:t> </a:t>
            </a:r>
            <a:r>
              <a:rPr dirty="0"/>
              <a:t>that</a:t>
            </a:r>
            <a:r>
              <a:rPr spc="10" dirty="0"/>
              <a:t> </a:t>
            </a:r>
            <a:r>
              <a:rPr dirty="0"/>
              <a:t>occurred</a:t>
            </a:r>
            <a:r>
              <a:rPr spc="150" dirty="0"/>
              <a:t> </a:t>
            </a:r>
            <a:r>
              <a:rPr dirty="0"/>
              <a:t>in</a:t>
            </a:r>
            <a:r>
              <a:rPr spc="5" dirty="0"/>
              <a:t> </a:t>
            </a:r>
            <a:r>
              <a:rPr dirty="0"/>
              <a:t>the</a:t>
            </a:r>
            <a:r>
              <a:rPr spc="45" dirty="0"/>
              <a:t> </a:t>
            </a:r>
            <a:r>
              <a:rPr dirty="0"/>
              <a:t>past</a:t>
            </a:r>
            <a:r>
              <a:rPr spc="10" dirty="0"/>
              <a:t> </a:t>
            </a:r>
            <a:r>
              <a:rPr dirty="0"/>
              <a:t>(e.g.</a:t>
            </a:r>
            <a:r>
              <a:rPr spc="135" dirty="0"/>
              <a:t> </a:t>
            </a:r>
            <a:r>
              <a:rPr dirty="0"/>
              <a:t>a</a:t>
            </a:r>
            <a:r>
              <a:rPr spc="5" dirty="0"/>
              <a:t> </a:t>
            </a:r>
            <a:r>
              <a:rPr dirty="0"/>
              <a:t>sick</a:t>
            </a:r>
            <a:r>
              <a:rPr spc="35" dirty="0"/>
              <a:t> </a:t>
            </a:r>
            <a:r>
              <a:rPr dirty="0"/>
              <a:t>day)</a:t>
            </a:r>
            <a:r>
              <a:rPr spc="-20" dirty="0"/>
              <a:t> </a:t>
            </a:r>
            <a:r>
              <a:rPr dirty="0"/>
              <a:t>or</a:t>
            </a:r>
            <a:r>
              <a:rPr spc="-15" dirty="0"/>
              <a:t> </a:t>
            </a:r>
            <a:r>
              <a:rPr dirty="0"/>
              <a:t>for</a:t>
            </a:r>
            <a:r>
              <a:rPr spc="55" dirty="0"/>
              <a:t> </a:t>
            </a:r>
            <a:r>
              <a:rPr spc="-25" dirty="0"/>
              <a:t>an </a:t>
            </a:r>
            <a:r>
              <a:rPr dirty="0"/>
              <a:t>event</a:t>
            </a:r>
            <a:r>
              <a:rPr spc="145" dirty="0"/>
              <a:t> </a:t>
            </a:r>
            <a:r>
              <a:rPr dirty="0"/>
              <a:t>to</a:t>
            </a:r>
            <a:r>
              <a:rPr spc="-5" dirty="0"/>
              <a:t> </a:t>
            </a:r>
            <a:r>
              <a:rPr dirty="0"/>
              <a:t>occur</a:t>
            </a:r>
            <a:r>
              <a:rPr spc="45" dirty="0"/>
              <a:t> </a:t>
            </a:r>
            <a:r>
              <a:rPr dirty="0"/>
              <a:t>in</a:t>
            </a:r>
            <a:r>
              <a:rPr spc="-65" dirty="0"/>
              <a:t> </a:t>
            </a:r>
            <a:r>
              <a:rPr dirty="0"/>
              <a:t>the</a:t>
            </a:r>
            <a:r>
              <a:rPr spc="45" dirty="0"/>
              <a:t> </a:t>
            </a:r>
            <a:r>
              <a:rPr dirty="0"/>
              <a:t>future,</a:t>
            </a:r>
            <a:r>
              <a:rPr spc="135" dirty="0"/>
              <a:t> </a:t>
            </a:r>
            <a:r>
              <a:rPr dirty="0"/>
              <a:t>such</a:t>
            </a:r>
            <a:r>
              <a:rPr spc="80" dirty="0"/>
              <a:t> </a:t>
            </a:r>
            <a:r>
              <a:rPr dirty="0"/>
              <a:t>as</a:t>
            </a:r>
            <a:r>
              <a:rPr spc="-10" dirty="0"/>
              <a:t> </a:t>
            </a:r>
            <a:r>
              <a:rPr dirty="0"/>
              <a:t>annual</a:t>
            </a:r>
            <a:r>
              <a:rPr spc="85" dirty="0"/>
              <a:t> </a:t>
            </a:r>
            <a:r>
              <a:rPr dirty="0"/>
              <a:t>leave.</a:t>
            </a:r>
            <a:r>
              <a:rPr spc="55" dirty="0"/>
              <a:t> </a:t>
            </a:r>
            <a:r>
              <a:rPr dirty="0"/>
              <a:t>All</a:t>
            </a:r>
            <a:r>
              <a:rPr spc="20" dirty="0"/>
              <a:t> </a:t>
            </a:r>
            <a:r>
              <a:rPr dirty="0"/>
              <a:t>absences</a:t>
            </a:r>
            <a:r>
              <a:rPr spc="135" dirty="0"/>
              <a:t> </a:t>
            </a:r>
            <a:r>
              <a:rPr dirty="0"/>
              <a:t>should</a:t>
            </a:r>
            <a:r>
              <a:rPr spc="75" dirty="0"/>
              <a:t> </a:t>
            </a:r>
            <a:r>
              <a:rPr dirty="0"/>
              <a:t>be</a:t>
            </a:r>
            <a:r>
              <a:rPr spc="40" dirty="0"/>
              <a:t> </a:t>
            </a:r>
            <a:r>
              <a:rPr dirty="0"/>
              <a:t>entered</a:t>
            </a:r>
            <a:r>
              <a:rPr spc="145" dirty="0"/>
              <a:t> </a:t>
            </a:r>
            <a:r>
              <a:rPr dirty="0"/>
              <a:t>by</a:t>
            </a:r>
            <a:r>
              <a:rPr spc="30" dirty="0"/>
              <a:t> </a:t>
            </a:r>
            <a:r>
              <a:rPr spc="-25" dirty="0"/>
              <a:t>the </a:t>
            </a:r>
            <a:r>
              <a:rPr dirty="0"/>
              <a:t>employee,</a:t>
            </a:r>
            <a:r>
              <a:rPr spc="13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dirty="0"/>
              <a:t>approved</a:t>
            </a:r>
            <a:r>
              <a:rPr spc="150" dirty="0"/>
              <a:t> </a:t>
            </a:r>
            <a:r>
              <a:rPr dirty="0"/>
              <a:t>by</a:t>
            </a:r>
            <a:r>
              <a:rPr spc="35" dirty="0"/>
              <a:t> </a:t>
            </a:r>
            <a:r>
              <a:rPr dirty="0"/>
              <a:t>the</a:t>
            </a:r>
            <a:r>
              <a:rPr spc="50" dirty="0"/>
              <a:t> </a:t>
            </a:r>
            <a:r>
              <a:rPr spc="-10" dirty="0"/>
              <a:t>supervisor,</a:t>
            </a:r>
            <a:r>
              <a:rPr spc="280" dirty="0"/>
              <a:t> </a:t>
            </a:r>
            <a:r>
              <a:rPr dirty="0"/>
              <a:t>no later</a:t>
            </a:r>
            <a:r>
              <a:rPr spc="55" dirty="0"/>
              <a:t> </a:t>
            </a:r>
            <a:r>
              <a:rPr dirty="0"/>
              <a:t>than</a:t>
            </a:r>
            <a:r>
              <a:rPr spc="5" dirty="0"/>
              <a:t> </a:t>
            </a:r>
            <a:r>
              <a:rPr dirty="0"/>
              <a:t>the</a:t>
            </a:r>
            <a:r>
              <a:rPr spc="45" dirty="0"/>
              <a:t> </a:t>
            </a:r>
            <a:r>
              <a:rPr dirty="0"/>
              <a:t>end</a:t>
            </a:r>
            <a:r>
              <a:rPr spc="80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dirty="0"/>
              <a:t>the</a:t>
            </a:r>
            <a:r>
              <a:rPr spc="50" dirty="0"/>
              <a:t> </a:t>
            </a:r>
            <a:r>
              <a:rPr dirty="0"/>
              <a:t>pay</a:t>
            </a:r>
            <a:r>
              <a:rPr spc="40" dirty="0"/>
              <a:t> </a:t>
            </a:r>
            <a:r>
              <a:rPr dirty="0"/>
              <a:t>period</a:t>
            </a:r>
            <a:r>
              <a:rPr spc="80" dirty="0"/>
              <a:t> </a:t>
            </a:r>
            <a:r>
              <a:rPr dirty="0"/>
              <a:t>in </a:t>
            </a:r>
            <a:r>
              <a:rPr spc="-10" dirty="0"/>
              <a:t>which </a:t>
            </a:r>
            <a:r>
              <a:rPr dirty="0"/>
              <a:t>the</a:t>
            </a:r>
            <a:r>
              <a:rPr spc="45" dirty="0"/>
              <a:t> </a:t>
            </a:r>
            <a:r>
              <a:rPr dirty="0"/>
              <a:t>absence</a:t>
            </a:r>
            <a:r>
              <a:rPr spc="130" dirty="0"/>
              <a:t> </a:t>
            </a:r>
            <a:r>
              <a:rPr spc="-10" dirty="0"/>
              <a:t>occurs.</a:t>
            </a:r>
            <a:endParaRPr lang="en-US" spc="-10" dirty="0"/>
          </a:p>
          <a:p>
            <a:pPr marL="12700" marR="5080">
              <a:lnSpc>
                <a:spcPct val="92700"/>
              </a:lnSpc>
              <a:spcBef>
                <a:spcPts val="260"/>
              </a:spcBef>
            </a:pPr>
            <a:endParaRPr lang="en-US" spc="-10" dirty="0"/>
          </a:p>
          <a:p>
            <a:pPr marL="12700" marR="5080">
              <a:lnSpc>
                <a:spcPct val="92700"/>
              </a:lnSpc>
              <a:spcBef>
                <a:spcPts val="260"/>
              </a:spcBef>
            </a:pPr>
            <a:r>
              <a:rPr lang="en-US" spc="-10" dirty="0"/>
              <a:t>Choose the Time tile to enter hours, manage and request leave and request FMLA.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2665729" y="5071109"/>
            <a:ext cx="127000" cy="2654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550" spc="10" dirty="0">
                <a:latin typeface="Calibri"/>
                <a:cs typeface="Calibri"/>
              </a:rPr>
              <a:t>1</a:t>
            </a:r>
            <a:endParaRPr sz="1550">
              <a:latin typeface="Calibri"/>
              <a:cs typeface="Calibri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867C2FB-966D-BAAE-875D-F043C56F2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4070509"/>
            <a:ext cx="2429214" cy="191479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151C4D89-91B5-5C09-6525-C8B79AB690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761" y="4070509"/>
            <a:ext cx="1424155" cy="2048286"/>
          </a:xfrm>
          <a:prstGeom prst="rect">
            <a:avLst/>
          </a:prstGeom>
        </p:spPr>
      </p:pic>
      <p:pic>
        <p:nvPicPr>
          <p:cNvPr id="27" name="Picture 26" descr="A close-up of a logo&#10;&#10;Description automatically generated">
            <a:extLst>
              <a:ext uri="{FF2B5EF4-FFF2-40B4-BE49-F238E27FC236}">
                <a16:creationId xmlns:a16="http://schemas.microsoft.com/office/drawing/2014/main" id="{BC9B409E-90B5-FD63-39C8-B581F167FAE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6163641"/>
            <a:ext cx="1642872" cy="53776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4362" y="433451"/>
            <a:ext cx="7829550" cy="786754"/>
          </a:xfrm>
          <a:prstGeom prst="rect">
            <a:avLst/>
          </a:prstGeom>
          <a:solidFill>
            <a:srgbClr val="00703C"/>
          </a:solidFill>
          <a:ln w="12700">
            <a:solidFill>
              <a:srgbClr val="2E528F"/>
            </a:solidFill>
          </a:ln>
        </p:spPr>
        <p:txBody>
          <a:bodyPr vert="horz" wrap="square" lIns="0" tIns="291465" rIns="0" bIns="0" rtlCol="0">
            <a:spAutoFit/>
          </a:bodyPr>
          <a:lstStyle/>
          <a:p>
            <a:pPr marL="106045">
              <a:lnSpc>
                <a:spcPct val="100000"/>
              </a:lnSpc>
              <a:spcBef>
                <a:spcPts val="2295"/>
              </a:spcBef>
            </a:pPr>
            <a:r>
              <a:rPr lang="en-US" sz="3200" b="0" spc="-40" dirty="0">
                <a:solidFill>
                  <a:srgbClr val="FFFFFF"/>
                </a:solidFill>
                <a:latin typeface="Calibri Light"/>
                <a:cs typeface="Calibri Light"/>
              </a:rPr>
              <a:t>ESS </a:t>
            </a:r>
            <a:r>
              <a:rPr sz="3200" b="0" spc="-40" dirty="0">
                <a:solidFill>
                  <a:srgbClr val="FFFFFF"/>
                </a:solidFill>
                <a:latin typeface="Calibri Light"/>
                <a:cs typeface="Calibri Light"/>
              </a:rPr>
              <a:t>Paycheck</a:t>
            </a:r>
            <a:r>
              <a:rPr sz="3200" b="0" spc="-24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3200" b="0" dirty="0">
                <a:solidFill>
                  <a:srgbClr val="FFFFFF"/>
                </a:solidFill>
                <a:latin typeface="Calibri Light"/>
                <a:cs typeface="Calibri Light"/>
              </a:rPr>
              <a:t>/</a:t>
            </a:r>
            <a:r>
              <a:rPr sz="3200" b="0" spc="3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3200" b="0" spc="-25" dirty="0">
                <a:solidFill>
                  <a:srgbClr val="FFFFFF"/>
                </a:solidFill>
                <a:latin typeface="Calibri Light"/>
                <a:cs typeface="Calibri Light"/>
              </a:rPr>
              <a:t>W2</a:t>
            </a:r>
            <a:endParaRPr sz="3200" dirty="0">
              <a:latin typeface="Calibri Ligh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4361" y="1787525"/>
            <a:ext cx="8034974" cy="23147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4103370" algn="l"/>
              </a:tabLst>
            </a:pPr>
            <a:r>
              <a:rPr sz="1400" b="1" spc="-55" dirty="0">
                <a:latin typeface="Calibri"/>
                <a:cs typeface="Calibri"/>
              </a:rPr>
              <a:t>To</a:t>
            </a:r>
            <a:r>
              <a:rPr sz="1400" b="1" spc="4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View</a:t>
            </a:r>
            <a:r>
              <a:rPr sz="1400" b="1" spc="-10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and/or</a:t>
            </a:r>
            <a:r>
              <a:rPr sz="1400" b="1" spc="-7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Print</a:t>
            </a:r>
            <a:r>
              <a:rPr sz="1400" b="1" spc="-60" dirty="0">
                <a:latin typeface="Calibri"/>
                <a:cs typeface="Calibri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Your</a:t>
            </a:r>
            <a:r>
              <a:rPr sz="1400" b="1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Paycheck</a:t>
            </a:r>
            <a:r>
              <a:rPr lang="en-US" sz="1400" b="1" spc="-10" dirty="0">
                <a:latin typeface="Calibri"/>
                <a:cs typeface="Calibri"/>
              </a:rPr>
              <a:t>	</a:t>
            </a:r>
            <a:r>
              <a:rPr sz="1400" b="1" spc="-55" dirty="0">
                <a:latin typeface="Calibri"/>
                <a:cs typeface="Calibri"/>
              </a:rPr>
              <a:t>To</a:t>
            </a:r>
            <a:r>
              <a:rPr sz="1400" b="1" spc="7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View</a:t>
            </a:r>
            <a:r>
              <a:rPr sz="1400" b="1" spc="-90" dirty="0">
                <a:latin typeface="Calibri"/>
                <a:cs typeface="Calibri"/>
              </a:rPr>
              <a:t> </a:t>
            </a:r>
            <a:r>
              <a:rPr sz="1400" b="1" spc="-20" dirty="0">
                <a:latin typeface="Calibri"/>
                <a:cs typeface="Calibri"/>
              </a:rPr>
              <a:t>and/or</a:t>
            </a:r>
            <a:r>
              <a:rPr sz="1400" b="1" spc="-5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Print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spc="-35" dirty="0">
                <a:latin typeface="Calibri"/>
                <a:cs typeface="Calibri"/>
              </a:rPr>
              <a:t>Your</a:t>
            </a:r>
            <a:r>
              <a:rPr sz="1400" b="1" spc="3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W-</a:t>
            </a:r>
            <a:r>
              <a:rPr sz="1400" b="1" spc="-50" dirty="0">
                <a:latin typeface="Calibri"/>
                <a:cs typeface="Calibri"/>
              </a:rPr>
              <a:t>2</a:t>
            </a:r>
            <a:r>
              <a:rPr lang="en-US" sz="1400" b="1" spc="-50" dirty="0">
                <a:latin typeface="Calibri"/>
                <a:cs typeface="Calibri"/>
              </a:rPr>
              <a:t>, Update Direct Deposit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586351" y="1814576"/>
            <a:ext cx="37465" cy="3750945"/>
          </a:xfrm>
          <a:custGeom>
            <a:avLst/>
            <a:gdLst/>
            <a:ahLst/>
            <a:cxnLst/>
            <a:rect l="l" t="t" r="r" b="b"/>
            <a:pathLst>
              <a:path w="37464" h="3750945">
                <a:moveTo>
                  <a:pt x="0" y="0"/>
                </a:moveTo>
                <a:lnTo>
                  <a:pt x="37211" y="3750818"/>
                </a:lnTo>
              </a:path>
            </a:pathLst>
          </a:custGeom>
          <a:ln w="6350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D2B766F-B3FC-DCDF-5A2F-7FB87A52F4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120" y="3063371"/>
            <a:ext cx="1294448" cy="105142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9368E8B-64BD-DF47-D55F-AEB2965857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4515" y="3063371"/>
            <a:ext cx="2331451" cy="101457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3A9A17B-8836-EA4A-77F7-0D247C5F1B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952" y="4011725"/>
            <a:ext cx="2788071" cy="207853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F7109E5A-0D4E-5B3D-4470-75F8BC9EEE5C}"/>
              </a:ext>
            </a:extLst>
          </p:cNvPr>
          <p:cNvSpPr txBox="1"/>
          <p:nvPr/>
        </p:nvSpPr>
        <p:spPr>
          <a:xfrm>
            <a:off x="714120" y="2199945"/>
            <a:ext cx="340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n-lt"/>
              </a:rPr>
              <a:t>In Employee Self Service click on Payroll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Paychecks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Choose the paycheck you’d like to view/print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F6407BA-9458-55E0-DD56-CD72DBE4AB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7517" y="3024933"/>
            <a:ext cx="1294448" cy="105142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8B361D9-C154-6699-1E04-13FB1D1972A4}"/>
              </a:ext>
            </a:extLst>
          </p:cNvPr>
          <p:cNvSpPr txBox="1"/>
          <p:nvPr/>
        </p:nvSpPr>
        <p:spPr>
          <a:xfrm>
            <a:off x="4728385" y="2205250"/>
            <a:ext cx="340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n-lt"/>
              </a:rPr>
              <a:t>In Employee Self Service click on Payroll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W-2 Forms or select Direct Deposit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+mn-lt"/>
              </a:rPr>
              <a:t>View and print or update from here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66A7FE2-8244-4E85-3525-A4F63477362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6431"/>
          <a:stretch/>
        </p:blipFill>
        <p:spPr>
          <a:xfrm>
            <a:off x="4941469" y="4146151"/>
            <a:ext cx="3707866" cy="1399208"/>
          </a:xfrm>
          <a:prstGeom prst="rect">
            <a:avLst/>
          </a:prstGeom>
        </p:spPr>
      </p:pic>
      <p:pic>
        <p:nvPicPr>
          <p:cNvPr id="21" name="Picture 20" descr="A close-up of a logo&#10;&#10;Description automatically generated">
            <a:extLst>
              <a:ext uri="{FF2B5EF4-FFF2-40B4-BE49-F238E27FC236}">
                <a16:creationId xmlns:a16="http://schemas.microsoft.com/office/drawing/2014/main" id="{B843C88C-B27A-5BBC-47F7-58F7280E608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6163641"/>
            <a:ext cx="1642872" cy="5377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556</Words>
  <Application>Microsoft Office PowerPoint</Application>
  <PresentationFormat>On-screen Show (4:3)</PresentationFormat>
  <Paragraphs>68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Bradley Hand ITC</vt:lpstr>
      <vt:lpstr>Calibri</vt:lpstr>
      <vt:lpstr>Calibri Light</vt:lpstr>
      <vt:lpstr>Franklin Gothic Book</vt:lpstr>
      <vt:lpstr>Office Theme</vt:lpstr>
      <vt:lpstr>New Employee Orientation</vt:lpstr>
      <vt:lpstr>Employee Self-Service (ESS)</vt:lpstr>
      <vt:lpstr>Duo Two-Factor Authentication (DUO)</vt:lpstr>
      <vt:lpstr>Employee Self-Service (ESS)</vt:lpstr>
      <vt:lpstr>Employee Self-Service (cont.)</vt:lpstr>
      <vt:lpstr>ESS Absence Management</vt:lpstr>
      <vt:lpstr>ESS Paycheck / W2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Employee Orientation</dc:title>
  <dc:creator>Hageness, Sandy</dc:creator>
  <cp:lastModifiedBy>Hageness, Sandy</cp:lastModifiedBy>
  <cp:revision>12</cp:revision>
  <dcterms:created xsi:type="dcterms:W3CDTF">2023-11-08T14:47:43Z</dcterms:created>
  <dcterms:modified xsi:type="dcterms:W3CDTF">2025-04-08T22:04:58Z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2023-07-25T00:00:00Z</vt:filetime>
  </property>
  <property fmtid="{D5CDD505-2E9C-101B-9397-08002B2CF9AE}" pid="3" name="LastSaved">
    <vt:filetime>2023-11-08T00:00:00Z</vt:filetime>
  </property>
</Properties>
</file>