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58" r:id="rId5"/>
    <p:sldId id="260" r:id="rId6"/>
    <p:sldId id="261" r:id="rId7"/>
    <p:sldId id="263" r:id="rId8"/>
  </p:sldIdLst>
  <p:sldSz cx="9144000" cy="6858000" type="screen4x3"/>
  <p:notesSz cx="9144000" cy="68580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Default Section" id="{29AF2BB8-4C47-47DE-BB89-9D7F6C1C93C5}">
          <p14:sldIdLst>
            <p14:sldId id="256"/>
          </p14:sldIdLst>
        </p14:section>
        <p14:section name="Untitled Section" id="{800FC25C-948C-446E-96E3-D248D7FF2D28}">
          <p14:sldIdLst>
            <p14:sldId id="257"/>
            <p14:sldId id="264"/>
            <p14:sldId id="258"/>
            <p14:sldId id="260"/>
            <p14:sldId id="261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EFBF9-B321-4ADE-A5FB-4F5B1EE950B4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DC50D-EE01-4BD5-9146-C60DD2447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16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2A684A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3C399-9038-4EBC-87AC-38DE5A2215DD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A684A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E305C-DDFB-494B-BD27-7F3022F6E050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A684A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69DED-9C14-49BF-9E4C-1FB0FF03C878}" type="datetime1">
              <a:rPr lang="en-US" smtClean="0"/>
              <a:t>4/8/2025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2A684A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1563-BA59-42F4-B390-F2CC3596FC18}" type="datetime1">
              <a:rPr lang="en-US" smtClean="0"/>
              <a:t>4/8/2025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12C6F-D2D2-4C57-8D01-B88BB3CB886A}" type="datetime1">
              <a:rPr lang="en-US" smtClean="0"/>
              <a:t>4/8/2025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9495" y="1799589"/>
            <a:ext cx="3173095" cy="1185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2A684A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6582" y="1723453"/>
            <a:ext cx="7784465" cy="2498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CB880-B94A-423F-AB46-BE49903909A6}" type="datetime1">
              <a:rPr lang="en-US" smtClean="0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dakotacollege.edu/student-life/computer-services/duo-mobil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dakotacollege.edu/faculty-and-staff/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://www.dakotacollege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9495" y="1799589"/>
            <a:ext cx="3173095" cy="1205458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74650" marR="5080" indent="-362585">
              <a:lnSpc>
                <a:spcPts val="4350"/>
              </a:lnSpc>
              <a:spcBef>
                <a:spcPts val="600"/>
              </a:spcBef>
            </a:pPr>
            <a:r>
              <a:rPr dirty="0">
                <a:solidFill>
                  <a:srgbClr val="00703C"/>
                </a:solidFill>
              </a:rPr>
              <a:t>New</a:t>
            </a:r>
            <a:r>
              <a:rPr spc="-5" dirty="0">
                <a:solidFill>
                  <a:srgbClr val="00703C"/>
                </a:solidFill>
              </a:rPr>
              <a:t> </a:t>
            </a:r>
            <a:r>
              <a:rPr spc="-10" dirty="0">
                <a:solidFill>
                  <a:srgbClr val="00703C"/>
                </a:solidFill>
              </a:rPr>
              <a:t>Employee Orientation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76225" y="1524000"/>
            <a:ext cx="8248650" cy="3381375"/>
            <a:chOff x="276225" y="1524000"/>
            <a:chExt cx="8248650" cy="338137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2175" y="3114675"/>
              <a:ext cx="971550" cy="10382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6225" y="1523999"/>
              <a:ext cx="8248650" cy="3381375"/>
            </a:xfrm>
            <a:custGeom>
              <a:avLst/>
              <a:gdLst/>
              <a:ahLst/>
              <a:cxnLst/>
              <a:rect l="l" t="t" r="r" b="b"/>
              <a:pathLst>
                <a:path w="8248650" h="3381375">
                  <a:moveTo>
                    <a:pt x="8239125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8239125" y="190500"/>
                  </a:lnTo>
                  <a:lnTo>
                    <a:pt x="8239125" y="0"/>
                  </a:lnTo>
                  <a:close/>
                </a:path>
                <a:path w="8248650" h="3381375">
                  <a:moveTo>
                    <a:pt x="8248650" y="2686050"/>
                  </a:moveTo>
                  <a:lnTo>
                    <a:pt x="276225" y="2686050"/>
                  </a:lnTo>
                  <a:lnTo>
                    <a:pt x="276225" y="3381375"/>
                  </a:lnTo>
                  <a:lnTo>
                    <a:pt x="8248650" y="3381375"/>
                  </a:lnTo>
                  <a:lnTo>
                    <a:pt x="8248650" y="2686050"/>
                  </a:lnTo>
                  <a:close/>
                </a:path>
              </a:pathLst>
            </a:custGeom>
            <a:solidFill>
              <a:srgbClr val="FFFFFF">
                <a:alpha val="6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027295" y="4367212"/>
            <a:ext cx="2890520" cy="1321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703C"/>
                </a:solidFill>
                <a:latin typeface="Franklin Gothic Book"/>
                <a:cs typeface="Franklin Gothic Book"/>
              </a:rPr>
              <a:t>Employee</a:t>
            </a:r>
            <a:r>
              <a:rPr sz="2400" spc="-110" dirty="0">
                <a:solidFill>
                  <a:srgbClr val="00703C"/>
                </a:solidFill>
                <a:latin typeface="Franklin Gothic Book"/>
                <a:cs typeface="Franklin Gothic Book"/>
              </a:rPr>
              <a:t> </a:t>
            </a:r>
            <a:r>
              <a:rPr sz="2400" spc="45" dirty="0">
                <a:solidFill>
                  <a:srgbClr val="00703C"/>
                </a:solidFill>
                <a:latin typeface="Franklin Gothic Book"/>
                <a:cs typeface="Franklin Gothic Book"/>
              </a:rPr>
              <a:t>Self-</a:t>
            </a:r>
            <a:r>
              <a:rPr sz="2400" spc="-10" dirty="0">
                <a:solidFill>
                  <a:srgbClr val="00703C"/>
                </a:solidFill>
                <a:latin typeface="Franklin Gothic Book"/>
                <a:cs typeface="Franklin Gothic Book"/>
              </a:rPr>
              <a:t>Service</a:t>
            </a:r>
            <a:endParaRPr sz="2400" dirty="0">
              <a:solidFill>
                <a:srgbClr val="00703C"/>
              </a:solidFill>
              <a:latin typeface="Franklin Gothic Book"/>
              <a:cs typeface="Franklin Gothic Book"/>
            </a:endParaRPr>
          </a:p>
          <a:p>
            <a:pPr marL="83820">
              <a:lnSpc>
                <a:spcPct val="100000"/>
              </a:lnSpc>
              <a:spcBef>
                <a:spcPts val="1385"/>
              </a:spcBef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1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Office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1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Human</a:t>
            </a:r>
            <a:r>
              <a:rPr sz="1800" spc="-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Resources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431165">
              <a:lnSpc>
                <a:spcPct val="100000"/>
              </a:lnSpc>
              <a:spcBef>
                <a:spcPts val="470"/>
              </a:spcBef>
            </a:pPr>
            <a:r>
              <a:rPr lang="en-US" sz="2750" b="1" spc="55" dirty="0">
                <a:solidFill>
                  <a:schemeClr val="tx1"/>
                </a:solidFill>
                <a:latin typeface="Bradley Hand ITC"/>
                <a:cs typeface="Bradley Hand ITC"/>
              </a:rPr>
              <a:t>2024-2025</a:t>
            </a:r>
            <a:endParaRPr sz="2750" dirty="0">
              <a:solidFill>
                <a:schemeClr val="tx1"/>
              </a:solidFill>
              <a:latin typeface="Bradley Hand ITC"/>
              <a:cs typeface="Bradley Hand ITC"/>
            </a:endParaRPr>
          </a:p>
        </p:txBody>
      </p:sp>
      <p:pic>
        <p:nvPicPr>
          <p:cNvPr id="12" name="Picture 11" descr="A close-up of a logo&#10;&#10;Description automatically generated">
            <a:extLst>
              <a:ext uri="{FF2B5EF4-FFF2-40B4-BE49-F238E27FC236}">
                <a16:creationId xmlns:a16="http://schemas.microsoft.com/office/drawing/2014/main" id="{013A86A2-CB0B-67B3-7538-FD1225420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7" y="191642"/>
            <a:ext cx="2709672" cy="886963"/>
          </a:xfrm>
          <a:prstGeom prst="rect">
            <a:avLst/>
          </a:prstGeom>
        </p:spPr>
      </p:pic>
      <p:pic>
        <p:nvPicPr>
          <p:cNvPr id="14" name="Picture 13" descr="A green and black plan of a building&#10;&#10;Description automatically generated">
            <a:extLst>
              <a:ext uri="{FF2B5EF4-FFF2-40B4-BE49-F238E27FC236}">
                <a16:creationId xmlns:a16="http://schemas.microsoft.com/office/drawing/2014/main" id="{EB9BCF16-2ED8-73DA-9EFE-ADC9CBFDAC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25555"/>
          <a:stretch/>
        </p:blipFill>
        <p:spPr>
          <a:xfrm>
            <a:off x="376886" y="1423987"/>
            <a:ext cx="4472609" cy="4419600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D16FABD4-7194-4E8F-B3F0-11582205397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1152525"/>
          </a:xfrm>
          <a:prstGeom prst="rect">
            <a:avLst/>
          </a:prstGeom>
          <a:solidFill>
            <a:srgbClr val="00703C"/>
          </a:solidFill>
          <a:ln w="12700">
            <a:solidFill>
              <a:srgbClr val="2E528F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295"/>
              </a:spcBef>
            </a:pP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Employee</a:t>
            </a:r>
            <a:r>
              <a:rPr sz="3200" b="0" spc="-1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 Light"/>
                <a:cs typeface="Calibri Light"/>
              </a:rPr>
              <a:t>Self-</a:t>
            </a:r>
            <a:r>
              <a:rPr sz="32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Service</a:t>
            </a:r>
            <a:r>
              <a:rPr sz="3200" b="0" spc="-1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(ESS)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1967589"/>
            <a:ext cx="4025265" cy="270388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9055" algn="l">
              <a:lnSpc>
                <a:spcPct val="103600"/>
              </a:lnSpc>
              <a:spcBef>
                <a:spcPts val="60"/>
              </a:spcBef>
            </a:pPr>
            <a:r>
              <a:rPr sz="1550" dirty="0">
                <a:latin typeface="Calibri"/>
                <a:cs typeface="Calibri"/>
              </a:rPr>
              <a:t>The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lang="en-US" sz="1550" spc="45" dirty="0">
                <a:latin typeface="Calibri"/>
                <a:cs typeface="Calibri"/>
              </a:rPr>
              <a:t>DCB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self-</a:t>
            </a:r>
            <a:r>
              <a:rPr sz="1550" dirty="0">
                <a:latin typeface="Calibri"/>
                <a:cs typeface="Calibri"/>
              </a:rPr>
              <a:t>service</a:t>
            </a:r>
            <a:r>
              <a:rPr sz="1550" spc="3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portal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provides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employees </a:t>
            </a:r>
            <a:r>
              <a:rPr sz="1550" dirty="0">
                <a:latin typeface="Calibri"/>
                <a:cs typeface="Calibri"/>
              </a:rPr>
              <a:t>with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access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their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information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including </a:t>
            </a:r>
            <a:r>
              <a:rPr sz="1550" dirty="0">
                <a:latin typeface="Calibri"/>
                <a:cs typeface="Calibri"/>
              </a:rPr>
              <a:t>personal</a:t>
            </a:r>
            <a:r>
              <a:rPr sz="1550" spc="1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data,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payroll,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compensation,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benefits </a:t>
            </a:r>
            <a:r>
              <a:rPr sz="1550" dirty="0">
                <a:latin typeface="Calibri"/>
                <a:cs typeface="Calibri"/>
              </a:rPr>
              <a:t>information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leave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request</a:t>
            </a:r>
            <a:r>
              <a:rPr sz="1550" spc="14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system.</a:t>
            </a:r>
            <a:endParaRPr sz="15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 dirty="0">
              <a:latin typeface="Calibri"/>
              <a:cs typeface="Calibri"/>
            </a:endParaRPr>
          </a:p>
          <a:p>
            <a:pPr marL="12700" marR="5080" algn="l">
              <a:lnSpc>
                <a:spcPct val="103000"/>
              </a:lnSpc>
            </a:pPr>
            <a:r>
              <a:rPr sz="1550" dirty="0">
                <a:latin typeface="Calibri"/>
                <a:cs typeface="Calibri"/>
              </a:rPr>
              <a:t>Log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Human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Resource </a:t>
            </a:r>
            <a:r>
              <a:rPr sz="1550" dirty="0">
                <a:latin typeface="Calibri"/>
                <a:cs typeface="Calibri"/>
              </a:rPr>
              <a:t>Management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System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(HRMS)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using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your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system- </a:t>
            </a:r>
            <a:r>
              <a:rPr sz="1550" dirty="0">
                <a:latin typeface="Calibri"/>
                <a:cs typeface="Calibri"/>
              </a:rPr>
              <a:t>issued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User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ID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Password.</a:t>
            </a:r>
            <a:endParaRPr lang="en-US" sz="1550" spc="-10" dirty="0">
              <a:latin typeface="Calibri"/>
              <a:cs typeface="Calibri"/>
            </a:endParaRPr>
          </a:p>
          <a:p>
            <a:pPr marL="12700" marR="5080" algn="l">
              <a:lnSpc>
                <a:spcPct val="103000"/>
              </a:lnSpc>
            </a:pPr>
            <a:endParaRPr lang="en-US" sz="1550" spc="-10" dirty="0">
              <a:latin typeface="Calibri"/>
              <a:cs typeface="Calibri"/>
            </a:endParaRPr>
          </a:p>
          <a:p>
            <a:pPr marL="12700" marR="5080" algn="l">
              <a:lnSpc>
                <a:spcPct val="103000"/>
              </a:lnSpc>
            </a:pPr>
            <a:r>
              <a:rPr lang="en-US" sz="1550" spc="-10" dirty="0">
                <a:latin typeface="Calibri"/>
                <a:cs typeface="Calibri"/>
              </a:rPr>
              <a:t>Duo Two-Factor Authentication is required to access your account.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8699" y="5281549"/>
            <a:ext cx="7000875" cy="483850"/>
          </a:xfrm>
          <a:prstGeom prst="rect">
            <a:avLst/>
          </a:prstGeom>
          <a:ln w="28575">
            <a:solidFill>
              <a:srgbClr val="CC0033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2086610" marR="190500" indent="-1917064" algn="ctr">
              <a:lnSpc>
                <a:spcPct val="102800"/>
              </a:lnSpc>
              <a:spcBef>
                <a:spcPts val="175"/>
              </a:spcBef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you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any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questions,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please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contact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lang="en-US" sz="1400" spc="-30" dirty="0">
                <a:latin typeface="Calibri"/>
                <a:cs typeface="Calibri"/>
              </a:rPr>
              <a:t>Human Resources, Sandy Hageness located in</a:t>
            </a:r>
          </a:p>
          <a:p>
            <a:pPr marL="2086610" marR="190500" indent="-1917064" algn="ctr">
              <a:lnSpc>
                <a:spcPct val="102800"/>
              </a:lnSpc>
              <a:spcBef>
                <a:spcPts val="175"/>
              </a:spcBef>
            </a:pPr>
            <a:r>
              <a:rPr lang="en-US" sz="1400" spc="-30" dirty="0">
                <a:latin typeface="Calibri"/>
                <a:cs typeface="Calibri"/>
              </a:rPr>
              <a:t>DCB Thatcher Hall #111 | </a:t>
            </a:r>
            <a:r>
              <a:rPr lang="en-US" sz="1400" spc="-30" dirty="0" err="1">
                <a:latin typeface="Calibri"/>
                <a:cs typeface="Calibri"/>
              </a:rPr>
              <a:t>sandy,.hageness@dakoatacollege.edu</a:t>
            </a:r>
            <a:r>
              <a:rPr lang="en-US" sz="1400" spc="-30" dirty="0">
                <a:latin typeface="Calibri"/>
                <a:cs typeface="Calibri"/>
              </a:rPr>
              <a:t> | 701-228-5480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15" name="Picture 14" descr="A sign on a pole&#10;&#10;Description automatically generated">
            <a:extLst>
              <a:ext uri="{FF2B5EF4-FFF2-40B4-BE49-F238E27FC236}">
                <a16:creationId xmlns:a16="http://schemas.microsoft.com/office/drawing/2014/main" id="{514EF7D2-80A4-67A4-48F5-40C137F42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85976"/>
            <a:ext cx="2565579" cy="351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5F0EAFA0-7A89-CF9F-CEA0-67D2A8B8B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786754"/>
          </a:xfrm>
          <a:prstGeom prst="rect">
            <a:avLst/>
          </a:prstGeom>
          <a:solidFill>
            <a:srgbClr val="00703C"/>
          </a:solidFill>
          <a:ln w="12700">
            <a:solidFill>
              <a:srgbClr val="2E528F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295"/>
              </a:spcBef>
            </a:pPr>
            <a:r>
              <a:rPr lang="en-US"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Duo Two-Factor Authentication (DUO)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8699" y="1676400"/>
            <a:ext cx="4025265" cy="352545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l">
              <a:lnSpc>
                <a:spcPct val="103000"/>
              </a:lnSpc>
            </a:pPr>
            <a:r>
              <a:rPr lang="en-US" sz="1600" spc="-10" dirty="0">
                <a:latin typeface="Calibri"/>
                <a:cs typeface="Calibri"/>
              </a:rPr>
              <a:t>If this is the first time you are accessing your account Duo Two-Factor Authentication will need to be set up.</a:t>
            </a:r>
          </a:p>
          <a:p>
            <a:pPr marL="12700" marR="5080" algn="l">
              <a:lnSpc>
                <a:spcPct val="103000"/>
              </a:lnSpc>
            </a:pPr>
            <a:endParaRPr lang="en-US" sz="1600" spc="-10" dirty="0">
              <a:latin typeface="Calibri"/>
              <a:cs typeface="Calibri"/>
            </a:endParaRPr>
          </a:p>
          <a:p>
            <a:pPr marL="12700" marR="5080" algn="l">
              <a:lnSpc>
                <a:spcPct val="103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Two-factor authentication protects your university account by adding a second layer of digital security. All DCB employees are required to use Duo Two-Factor Authentication. Phone numbers in the HRMS system are automatically enrolled in DUO.  </a:t>
            </a:r>
          </a:p>
          <a:p>
            <a:pPr marL="12700" marR="5080" algn="l">
              <a:lnSpc>
                <a:spcPct val="103000"/>
              </a:lnSpc>
            </a:pPr>
            <a:endParaRPr lang="en-US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 algn="l">
              <a:lnSpc>
                <a:spcPct val="103000"/>
              </a:lnSpc>
            </a:pPr>
            <a:r>
              <a:rPr lang="en-US" sz="1550" spc="-10" dirty="0">
                <a:latin typeface="Calibri"/>
                <a:cs typeface="Calibri"/>
                <a:hlinkClick r:id="rId2"/>
              </a:rPr>
              <a:t>https://www.dakotacollege.edu/student-life/computer-services/duo-mobile</a:t>
            </a:r>
            <a:endParaRPr lang="en-US" sz="1550" spc="-10" dirty="0">
              <a:latin typeface="Calibri"/>
              <a:cs typeface="Calibri"/>
            </a:endParaRPr>
          </a:p>
          <a:p>
            <a:pPr marL="12700" marR="5080" algn="l">
              <a:lnSpc>
                <a:spcPct val="103000"/>
              </a:lnSpc>
            </a:pPr>
            <a:endParaRPr sz="15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8699" y="5281549"/>
            <a:ext cx="7000875" cy="483850"/>
          </a:xfrm>
          <a:prstGeom prst="rect">
            <a:avLst/>
          </a:prstGeom>
          <a:ln w="28575">
            <a:solidFill>
              <a:srgbClr val="CC0033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2086610" marR="190500" indent="-1917064" algn="l">
              <a:lnSpc>
                <a:spcPct val="102800"/>
              </a:lnSpc>
              <a:spcBef>
                <a:spcPts val="175"/>
              </a:spcBef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you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any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questions,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please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contact</a:t>
            </a:r>
            <a:r>
              <a:rPr lang="en-US" sz="1400" dirty="0">
                <a:latin typeface="Calibri"/>
                <a:cs typeface="Calibri"/>
              </a:rPr>
              <a:t> Jacob Nelson Information Systems Specialist</a:t>
            </a:r>
          </a:p>
          <a:p>
            <a:pPr marL="2086610" marR="190500" indent="-1917064" algn="l">
              <a:lnSpc>
                <a:spcPct val="102800"/>
              </a:lnSpc>
              <a:spcBef>
                <a:spcPts val="175"/>
              </a:spcBef>
            </a:pPr>
            <a:r>
              <a:rPr lang="en-US" sz="1400" dirty="0">
                <a:latin typeface="Calibri"/>
                <a:cs typeface="Calibri"/>
              </a:rPr>
              <a:t>located n Thatcher Hall, Room 209 | 701-228-5429 | jacop.p.nelson@dakotacollege.edu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5F0EAFA0-7A89-CF9F-CEA0-67D2A8B8B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  <p:pic>
        <p:nvPicPr>
          <p:cNvPr id="7" name="Picture 6" descr="A green square with white letters&#10;&#10;Description automatically generated">
            <a:extLst>
              <a:ext uri="{FF2B5EF4-FFF2-40B4-BE49-F238E27FC236}">
                <a16:creationId xmlns:a16="http://schemas.microsoft.com/office/drawing/2014/main" id="{37E29F86-BEE2-73CA-2729-2F95350C8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576" y="1961253"/>
            <a:ext cx="2540579" cy="254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4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4362" y="433451"/>
            <a:ext cx="7829550" cy="1152525"/>
          </a:xfrm>
          <a:custGeom>
            <a:avLst/>
            <a:gdLst/>
            <a:ahLst/>
            <a:cxnLst/>
            <a:rect l="l" t="t" r="r" b="b"/>
            <a:pathLst>
              <a:path w="7829550" h="1152525">
                <a:moveTo>
                  <a:pt x="7829550" y="0"/>
                </a:moveTo>
                <a:lnTo>
                  <a:pt x="0" y="0"/>
                </a:lnTo>
                <a:lnTo>
                  <a:pt x="0" y="1152525"/>
                </a:lnTo>
                <a:lnTo>
                  <a:pt x="7829550" y="1152525"/>
                </a:lnTo>
                <a:lnTo>
                  <a:pt x="7829550" y="0"/>
                </a:lnTo>
                <a:close/>
              </a:path>
            </a:pathLst>
          </a:custGeom>
          <a:solidFill>
            <a:srgbClr val="2A68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786754"/>
          </a:xfrm>
          <a:prstGeom prst="rect">
            <a:avLst/>
          </a:prstGeom>
          <a:solidFill>
            <a:srgbClr val="00703C"/>
          </a:solidFill>
          <a:ln w="12700">
            <a:solidFill>
              <a:srgbClr val="2E528F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295"/>
              </a:spcBef>
            </a:pP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Employee</a:t>
            </a:r>
            <a:r>
              <a:rPr sz="3200" b="0" spc="-1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 Light"/>
                <a:cs typeface="Calibri Light"/>
              </a:rPr>
              <a:t>Self-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Service</a:t>
            </a:r>
            <a:r>
              <a:rPr lang="en-US"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(ESS)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4350" y="1809100"/>
            <a:ext cx="8305800" cy="493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10" dirty="0">
                <a:latin typeface="Calibri"/>
                <a:cs typeface="Calibri"/>
              </a:rPr>
              <a:t>To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access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lang="en-US" sz="1550" dirty="0">
                <a:latin typeface="Calibri"/>
                <a:cs typeface="Calibri"/>
              </a:rPr>
              <a:t> Employee Self-Service </a:t>
            </a:r>
            <a:r>
              <a:rPr sz="1550" dirty="0">
                <a:latin typeface="Calibri"/>
                <a:cs typeface="Calibri"/>
              </a:rPr>
              <a:t>portal,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lang="en-US" sz="1550" spc="65" dirty="0">
                <a:latin typeface="Calibri"/>
                <a:cs typeface="Calibri"/>
              </a:rPr>
              <a:t>go to our website </a:t>
            </a:r>
            <a:r>
              <a:rPr lang="en-US" sz="1550" spc="65" dirty="0">
                <a:latin typeface="Calibri"/>
                <a:cs typeface="Calibri"/>
                <a:hlinkClick r:id="rId2"/>
              </a:rPr>
              <a:t>www.dakotacollege.edu</a:t>
            </a:r>
            <a:r>
              <a:rPr lang="en-US" sz="1550" spc="65" dirty="0">
                <a:latin typeface="Calibri"/>
                <a:cs typeface="Calibri"/>
              </a:rPr>
              <a:t> and click on Quick Links–Faculty &amp; Staff–Human Resources </a:t>
            </a:r>
            <a:r>
              <a:rPr lang="en-US" sz="1550" spc="65" dirty="0">
                <a:latin typeface="Calibri"/>
                <a:cs typeface="Calibri"/>
                <a:hlinkClick r:id="rId3"/>
              </a:rPr>
              <a:t>www.dakotacollege.edu/faculty-and-staff</a:t>
            </a:r>
            <a:endParaRPr sz="1550" dirty="0">
              <a:latin typeface="Calibri"/>
              <a:cs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422FDD4-A111-C6C4-536B-774072815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703" y="2981662"/>
            <a:ext cx="3303380" cy="7615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EA7B2D-0634-C34F-9DC4-5966233CC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33" y="3976581"/>
            <a:ext cx="3710569" cy="9541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AA9A52-D282-ABCA-35DF-FF7CE8DFD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3000162"/>
            <a:ext cx="2600699" cy="19528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ED95CF-2F0D-E2B7-6EFA-F487846EA9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8600" y="5298843"/>
            <a:ext cx="4438499" cy="491606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">
            <a:extLst>
              <a:ext uri="{FF2B5EF4-FFF2-40B4-BE49-F238E27FC236}">
                <a16:creationId xmlns:a16="http://schemas.microsoft.com/office/drawing/2014/main" id="{E45D00F6-5888-BBDA-464B-AF4E49B140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71C72DC-45A7-E78A-5330-D32B844DD4C3}"/>
              </a:ext>
            </a:extLst>
          </p:cNvPr>
          <p:cNvSpPr txBox="1"/>
          <p:nvPr/>
        </p:nvSpPr>
        <p:spPr>
          <a:xfrm>
            <a:off x="513514" y="3026981"/>
            <a:ext cx="248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B3FD73-4B73-E43F-A08C-D2FF43B208E3}"/>
              </a:ext>
            </a:extLst>
          </p:cNvPr>
          <p:cNvSpPr txBox="1"/>
          <p:nvPr/>
        </p:nvSpPr>
        <p:spPr>
          <a:xfrm>
            <a:off x="513514" y="4070657"/>
            <a:ext cx="248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F7B570-3E40-371E-0D4F-F857C11F15AB}"/>
              </a:ext>
            </a:extLst>
          </p:cNvPr>
          <p:cNvSpPr txBox="1"/>
          <p:nvPr/>
        </p:nvSpPr>
        <p:spPr>
          <a:xfrm>
            <a:off x="5113267" y="2981662"/>
            <a:ext cx="248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9959B5-767E-1D1B-8FAA-7B6318D8AD8E}"/>
              </a:ext>
            </a:extLst>
          </p:cNvPr>
          <p:cNvSpPr txBox="1"/>
          <p:nvPr/>
        </p:nvSpPr>
        <p:spPr>
          <a:xfrm>
            <a:off x="3048000" y="5257800"/>
            <a:ext cx="248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1152525"/>
          </a:xfrm>
          <a:prstGeom prst="rect">
            <a:avLst/>
          </a:prstGeom>
          <a:solidFill>
            <a:srgbClr val="2A684A"/>
          </a:solidFill>
          <a:ln w="12700">
            <a:solidFill>
              <a:srgbClr val="2E528F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295"/>
              </a:spcBef>
            </a:pP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Employee</a:t>
            </a:r>
            <a:r>
              <a:rPr sz="3200" b="0" spc="-1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 Light"/>
                <a:cs typeface="Calibri Light"/>
              </a:rPr>
              <a:t>Self-</a:t>
            </a:r>
            <a:r>
              <a:rPr sz="32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Service</a:t>
            </a:r>
            <a:r>
              <a:rPr sz="3200" b="0" spc="-1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(cont.)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627" y="1770365"/>
            <a:ext cx="6262370" cy="673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7200"/>
              </a:lnSpc>
              <a:spcBef>
                <a:spcPts val="95"/>
              </a:spcBef>
            </a:pPr>
            <a:r>
              <a:rPr sz="1550" dirty="0">
                <a:latin typeface="Calibri"/>
                <a:cs typeface="Calibri"/>
              </a:rPr>
              <a:t>Example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some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categories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you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will</a:t>
            </a:r>
            <a:r>
              <a:rPr sz="1550" spc="-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find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under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each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self-</a:t>
            </a:r>
            <a:r>
              <a:rPr sz="1550" dirty="0">
                <a:latin typeface="Calibri"/>
                <a:cs typeface="Calibri"/>
              </a:rPr>
              <a:t>service</a:t>
            </a:r>
            <a:r>
              <a:rPr sz="1550" spc="3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link. </a:t>
            </a:r>
            <a:r>
              <a:rPr sz="1550" dirty="0">
                <a:latin typeface="Calibri"/>
                <a:cs typeface="Calibri"/>
              </a:rPr>
              <a:t>Click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on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any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links</a:t>
            </a:r>
            <a:r>
              <a:rPr sz="1550" spc="-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view</a:t>
            </a:r>
            <a:r>
              <a:rPr sz="1550" spc="1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or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update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your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information.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79CE7F-74FC-D623-BC5E-71EDA1F44D26}"/>
              </a:ext>
            </a:extLst>
          </p:cNvPr>
          <p:cNvSpPr txBox="1"/>
          <p:nvPr/>
        </p:nvSpPr>
        <p:spPr>
          <a:xfrm>
            <a:off x="544300" y="3478770"/>
            <a:ext cx="24482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effectLst/>
                <a:latin typeface="+mn-lt"/>
              </a:rPr>
              <a:t>Dakota College </a:t>
            </a:r>
            <a:r>
              <a:rPr lang="en-US" sz="1200" b="1" dirty="0" err="1">
                <a:effectLst/>
                <a:latin typeface="+mn-lt"/>
              </a:rPr>
              <a:t>eForms</a:t>
            </a:r>
            <a:endParaRPr lang="en-US" sz="1200" dirty="0">
              <a:latin typeface="+mn-lt"/>
            </a:endParaRPr>
          </a:p>
          <a:p>
            <a:r>
              <a:rPr lang="en-US" sz="1200" dirty="0">
                <a:latin typeface="+mn-lt"/>
              </a:rPr>
              <a:t>  </a:t>
            </a:r>
            <a:r>
              <a:rPr lang="en-US" sz="1200" b="1" dirty="0">
                <a:latin typeface="+mn-lt"/>
              </a:rPr>
              <a:t>Available Forms and Options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Complete a Tuition Waiver Form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View a Form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Update a Form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Evaluate a Form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3048EA-E9F9-4EA6-AA11-D98280147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34" y="2470531"/>
            <a:ext cx="1303482" cy="1034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C9990B-53CE-3993-A26A-52EB75946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615" y="2511847"/>
            <a:ext cx="1267003" cy="9669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4593F2-EA4E-2429-58D9-6AC3C4127806}"/>
              </a:ext>
            </a:extLst>
          </p:cNvPr>
          <p:cNvSpPr txBox="1"/>
          <p:nvPr/>
        </p:nvSpPr>
        <p:spPr>
          <a:xfrm>
            <a:off x="3048000" y="3478770"/>
            <a:ext cx="17857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effectLst/>
                <a:latin typeface="+mn-lt"/>
              </a:rPr>
              <a:t>Personal Details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Update </a:t>
            </a:r>
            <a:r>
              <a:rPr lang="en-US" sz="1200" dirty="0">
                <a:latin typeface="+mn-lt"/>
              </a:rPr>
              <a:t>Address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Contact Details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Emergency Contacts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Ethnic Groups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Disability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Veteran Status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Form I-9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Additional Information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444F765-9FE9-7D8F-200C-7E9F859CE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582" y="2471604"/>
            <a:ext cx="1257705" cy="100716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0CBBC6-D62E-81B3-9268-937803DBCA4B}"/>
              </a:ext>
            </a:extLst>
          </p:cNvPr>
          <p:cNvSpPr txBox="1"/>
          <p:nvPr/>
        </p:nvSpPr>
        <p:spPr>
          <a:xfrm>
            <a:off x="5098696" y="3510433"/>
            <a:ext cx="15970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effectLst/>
                <a:latin typeface="+mn-lt"/>
              </a:rPr>
              <a:t>Payroll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Paychecks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W-2/W-2c Consent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W-2/W-2c Forms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Direct Deposit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Tax Withholding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+mn-lt"/>
            </a:endParaRPr>
          </a:p>
          <a:p>
            <a:r>
              <a:rPr lang="en-US" sz="1200" dirty="0">
                <a:latin typeface="+mn-lt"/>
              </a:rPr>
              <a:t>Good practice to look at paycheck.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4AD4103-AB5A-F939-748E-ED002A324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33" y="2486431"/>
            <a:ext cx="1251598" cy="9500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4CA5CD2-F3C8-7DE5-5676-ECF5240C891A}"/>
              </a:ext>
            </a:extLst>
          </p:cNvPr>
          <p:cNvSpPr txBox="1"/>
          <p:nvPr/>
        </p:nvSpPr>
        <p:spPr>
          <a:xfrm>
            <a:off x="7076733" y="3505201"/>
            <a:ext cx="1991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+mn-lt"/>
              </a:rPr>
              <a:t>Benefit Details</a:t>
            </a:r>
            <a:endParaRPr lang="en-US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+mn-lt"/>
              </a:rPr>
              <a:t>View 1095-C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Form 1095-C Consent</a:t>
            </a:r>
          </a:p>
        </p:txBody>
      </p:sp>
      <p:pic>
        <p:nvPicPr>
          <p:cNvPr id="26" name="Picture 25" descr="A close-up of a logo&#10;&#10;Description automatically generated">
            <a:extLst>
              <a:ext uri="{FF2B5EF4-FFF2-40B4-BE49-F238E27FC236}">
                <a16:creationId xmlns:a16="http://schemas.microsoft.com/office/drawing/2014/main" id="{82350310-E0F0-EAA6-E2FB-F2DCE328B0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814325"/>
          </a:xfrm>
          <a:prstGeom prst="rect">
            <a:avLst/>
          </a:prstGeom>
          <a:solidFill>
            <a:srgbClr val="00703C"/>
          </a:solidFill>
          <a:ln w="12700">
            <a:solidFill>
              <a:srgbClr val="2E528F"/>
            </a:solidFill>
          </a:ln>
        </p:spPr>
        <p:txBody>
          <a:bodyPr vert="horz" wrap="square" lIns="0" tIns="31877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2510"/>
              </a:spcBef>
            </a:pPr>
            <a:r>
              <a:rPr lang="en-US" sz="3200" spc="-10" dirty="0">
                <a:solidFill>
                  <a:srgbClr val="FFFFFF"/>
                </a:solidFill>
                <a:latin typeface="Calibri Light"/>
                <a:cs typeface="Calibri Light"/>
              </a:rPr>
              <a:t>ESS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Absence</a:t>
            </a:r>
            <a:r>
              <a:rPr sz="3200" b="0" spc="-2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Management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96582" y="1723453"/>
            <a:ext cx="7784465" cy="2145459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ct val="92700"/>
              </a:lnSpc>
              <a:spcBef>
                <a:spcPts val="260"/>
              </a:spcBef>
            </a:pPr>
            <a:r>
              <a:rPr b="1" dirty="0">
                <a:latin typeface="Calibri"/>
                <a:cs typeface="Calibri"/>
              </a:rPr>
              <a:t>Absence</a:t>
            </a:r>
            <a:r>
              <a:rPr b="1" spc="1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Management</a:t>
            </a:r>
            <a:r>
              <a:rPr b="1" spc="180" dirty="0">
                <a:latin typeface="Calibri"/>
                <a:cs typeface="Calibri"/>
              </a:rPr>
              <a:t> </a:t>
            </a:r>
            <a:r>
              <a:rPr dirty="0"/>
              <a:t>is</a:t>
            </a:r>
            <a:r>
              <a:rPr spc="10" dirty="0"/>
              <a:t> </a:t>
            </a:r>
            <a:r>
              <a:rPr dirty="0"/>
              <a:t>a</a:t>
            </a:r>
            <a:r>
              <a:rPr spc="25" dirty="0"/>
              <a:t> </a:t>
            </a:r>
            <a:r>
              <a:rPr dirty="0"/>
              <a:t>module</a:t>
            </a:r>
            <a:r>
              <a:rPr spc="65" dirty="0"/>
              <a:t> </a:t>
            </a:r>
            <a:r>
              <a:rPr dirty="0"/>
              <a:t>in</a:t>
            </a:r>
            <a:r>
              <a:rPr spc="25" dirty="0"/>
              <a:t> </a:t>
            </a:r>
            <a:r>
              <a:rPr dirty="0"/>
              <a:t>HRMS</a:t>
            </a:r>
            <a:r>
              <a:rPr spc="50" dirty="0"/>
              <a:t> </a:t>
            </a:r>
            <a:r>
              <a:rPr spc="-30" dirty="0"/>
              <a:t>self-</a:t>
            </a:r>
            <a:r>
              <a:rPr dirty="0"/>
              <a:t>service</a:t>
            </a:r>
            <a:r>
              <a:rPr spc="365" dirty="0"/>
              <a:t> </a:t>
            </a:r>
            <a:r>
              <a:rPr dirty="0"/>
              <a:t>used</a:t>
            </a:r>
            <a:r>
              <a:rPr spc="95" dirty="0"/>
              <a:t> </a:t>
            </a:r>
            <a:r>
              <a:rPr dirty="0"/>
              <a:t>by</a:t>
            </a:r>
            <a:r>
              <a:rPr spc="50" dirty="0"/>
              <a:t> </a:t>
            </a:r>
            <a:r>
              <a:rPr dirty="0"/>
              <a:t>all</a:t>
            </a:r>
            <a:r>
              <a:rPr spc="-35" dirty="0"/>
              <a:t> </a:t>
            </a:r>
            <a:r>
              <a:rPr dirty="0"/>
              <a:t>employees</a:t>
            </a:r>
            <a:r>
              <a:rPr spc="160" dirty="0"/>
              <a:t> </a:t>
            </a:r>
            <a:r>
              <a:rPr dirty="0"/>
              <a:t>who</a:t>
            </a:r>
            <a:r>
              <a:rPr spc="85" dirty="0"/>
              <a:t> </a:t>
            </a:r>
            <a:r>
              <a:rPr dirty="0"/>
              <a:t>earn</a:t>
            </a:r>
            <a:r>
              <a:rPr spc="95" dirty="0"/>
              <a:t> </a:t>
            </a:r>
            <a:r>
              <a:rPr spc="-10" dirty="0"/>
              <a:t>leave </a:t>
            </a:r>
            <a:r>
              <a:rPr dirty="0"/>
              <a:t>to</a:t>
            </a:r>
            <a:r>
              <a:rPr spc="15" dirty="0"/>
              <a:t> </a:t>
            </a:r>
            <a:r>
              <a:rPr b="1" dirty="0">
                <a:latin typeface="Calibri"/>
                <a:cs typeface="Calibri"/>
              </a:rPr>
              <a:t>view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leave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balances</a:t>
            </a:r>
            <a:r>
              <a:rPr b="1" spc="175" dirty="0">
                <a:latin typeface="Calibri"/>
                <a:cs typeface="Calibri"/>
              </a:rPr>
              <a:t> </a:t>
            </a:r>
            <a:r>
              <a:rPr dirty="0"/>
              <a:t>and</a:t>
            </a:r>
            <a:r>
              <a:rPr spc="95" dirty="0"/>
              <a:t> </a:t>
            </a:r>
            <a:r>
              <a:rPr b="1" dirty="0">
                <a:latin typeface="Calibri"/>
                <a:cs typeface="Calibri"/>
              </a:rPr>
              <a:t>request</a:t>
            </a:r>
            <a:r>
              <a:rPr b="1" spc="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time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off</a:t>
            </a:r>
            <a:r>
              <a:rPr dirty="0"/>
              <a:t>.</a:t>
            </a:r>
            <a:r>
              <a:rPr spc="75" dirty="0"/>
              <a:t> </a:t>
            </a:r>
            <a:r>
              <a:rPr dirty="0"/>
              <a:t>This</a:t>
            </a:r>
            <a:r>
              <a:rPr spc="10" dirty="0"/>
              <a:t> </a:t>
            </a:r>
            <a:r>
              <a:rPr dirty="0"/>
              <a:t>applies</a:t>
            </a:r>
            <a:r>
              <a:rPr spc="80" dirty="0"/>
              <a:t> </a:t>
            </a:r>
            <a:r>
              <a:rPr dirty="0"/>
              <a:t>to</a:t>
            </a:r>
            <a:r>
              <a:rPr spc="15" dirty="0"/>
              <a:t> </a:t>
            </a:r>
            <a:r>
              <a:rPr dirty="0"/>
              <a:t>all</a:t>
            </a:r>
            <a:r>
              <a:rPr spc="40" dirty="0"/>
              <a:t> </a:t>
            </a:r>
            <a:r>
              <a:rPr dirty="0"/>
              <a:t>types</a:t>
            </a:r>
            <a:r>
              <a:rPr spc="8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leave:</a:t>
            </a:r>
            <a:r>
              <a:rPr spc="125" dirty="0"/>
              <a:t> </a:t>
            </a:r>
            <a:r>
              <a:rPr dirty="0"/>
              <a:t>Annual,</a:t>
            </a:r>
            <a:r>
              <a:rPr spc="75" dirty="0"/>
              <a:t> </a:t>
            </a:r>
            <a:r>
              <a:rPr spc="-10" dirty="0"/>
              <a:t>Sick, </a:t>
            </a:r>
            <a:r>
              <a:rPr dirty="0"/>
              <a:t>Dependent</a:t>
            </a:r>
            <a:r>
              <a:rPr spc="254" dirty="0"/>
              <a:t> </a:t>
            </a:r>
            <a:r>
              <a:rPr dirty="0"/>
              <a:t>Sick,</a:t>
            </a:r>
            <a:r>
              <a:rPr spc="-60" dirty="0"/>
              <a:t> </a:t>
            </a:r>
            <a:r>
              <a:rPr dirty="0"/>
              <a:t>Comp</a:t>
            </a:r>
            <a:r>
              <a:rPr spc="105" dirty="0"/>
              <a:t> </a:t>
            </a:r>
            <a:r>
              <a:rPr dirty="0"/>
              <a:t>Time,</a:t>
            </a:r>
            <a:r>
              <a:rPr spc="90" dirty="0"/>
              <a:t> </a:t>
            </a:r>
            <a:r>
              <a:rPr dirty="0"/>
              <a:t>Jury</a:t>
            </a:r>
            <a:r>
              <a:rPr spc="70" dirty="0"/>
              <a:t> </a:t>
            </a:r>
            <a:r>
              <a:rPr dirty="0"/>
              <a:t>Duty,</a:t>
            </a:r>
            <a:r>
              <a:rPr spc="90" dirty="0"/>
              <a:t> </a:t>
            </a:r>
            <a:r>
              <a:rPr dirty="0"/>
              <a:t>Military</a:t>
            </a:r>
            <a:r>
              <a:rPr spc="70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dirty="0"/>
              <a:t>Funeral.</a:t>
            </a:r>
            <a:r>
              <a:rPr spc="160" dirty="0"/>
              <a:t> </a:t>
            </a:r>
            <a:endParaRPr lang="en-US" spc="160" dirty="0"/>
          </a:p>
          <a:p>
            <a:pPr marL="12700" marR="5080">
              <a:lnSpc>
                <a:spcPct val="92700"/>
              </a:lnSpc>
              <a:spcBef>
                <a:spcPts val="260"/>
              </a:spcBef>
            </a:pPr>
            <a:r>
              <a:rPr dirty="0"/>
              <a:t>An absence</a:t>
            </a:r>
            <a:r>
              <a:rPr spc="125" dirty="0"/>
              <a:t> </a:t>
            </a:r>
            <a:r>
              <a:rPr dirty="0"/>
              <a:t>can</a:t>
            </a:r>
            <a:r>
              <a:rPr spc="5" dirty="0"/>
              <a:t> </a:t>
            </a:r>
            <a:r>
              <a:rPr dirty="0"/>
              <a:t>be</a:t>
            </a:r>
            <a:r>
              <a:rPr spc="45" dirty="0"/>
              <a:t> </a:t>
            </a:r>
            <a:r>
              <a:rPr dirty="0"/>
              <a:t>requested</a:t>
            </a:r>
            <a:r>
              <a:rPr spc="145" dirty="0"/>
              <a:t> </a:t>
            </a:r>
            <a:r>
              <a:rPr dirty="0"/>
              <a:t>for</a:t>
            </a:r>
            <a:r>
              <a:rPr spc="60" dirty="0"/>
              <a:t> </a:t>
            </a:r>
            <a:r>
              <a:rPr dirty="0"/>
              <a:t>an</a:t>
            </a:r>
            <a:r>
              <a:rPr spc="5" dirty="0"/>
              <a:t> </a:t>
            </a:r>
            <a:r>
              <a:rPr dirty="0"/>
              <a:t>event</a:t>
            </a:r>
            <a:r>
              <a:rPr spc="145" dirty="0"/>
              <a:t> </a:t>
            </a:r>
            <a:r>
              <a:rPr dirty="0"/>
              <a:t>that</a:t>
            </a:r>
            <a:r>
              <a:rPr spc="10" dirty="0"/>
              <a:t> </a:t>
            </a:r>
            <a:r>
              <a:rPr dirty="0"/>
              <a:t>occurred</a:t>
            </a:r>
            <a:r>
              <a:rPr spc="150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past</a:t>
            </a:r>
            <a:r>
              <a:rPr spc="10" dirty="0"/>
              <a:t> </a:t>
            </a:r>
            <a:r>
              <a:rPr dirty="0"/>
              <a:t>(e.g.</a:t>
            </a:r>
            <a:r>
              <a:rPr spc="135" dirty="0"/>
              <a:t> </a:t>
            </a:r>
            <a:r>
              <a:rPr dirty="0"/>
              <a:t>a</a:t>
            </a:r>
            <a:r>
              <a:rPr spc="5" dirty="0"/>
              <a:t> </a:t>
            </a:r>
            <a:r>
              <a:rPr dirty="0"/>
              <a:t>sick</a:t>
            </a:r>
            <a:r>
              <a:rPr spc="35" dirty="0"/>
              <a:t> </a:t>
            </a:r>
            <a:r>
              <a:rPr dirty="0"/>
              <a:t>day)</a:t>
            </a:r>
            <a:r>
              <a:rPr spc="-20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for</a:t>
            </a:r>
            <a:r>
              <a:rPr spc="55" dirty="0"/>
              <a:t> </a:t>
            </a:r>
            <a:r>
              <a:rPr spc="-25" dirty="0"/>
              <a:t>an </a:t>
            </a:r>
            <a:r>
              <a:rPr dirty="0"/>
              <a:t>event</a:t>
            </a:r>
            <a:r>
              <a:rPr spc="145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occur</a:t>
            </a:r>
            <a:r>
              <a:rPr spc="45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future,</a:t>
            </a:r>
            <a:r>
              <a:rPr spc="135" dirty="0"/>
              <a:t> </a:t>
            </a:r>
            <a:r>
              <a:rPr dirty="0"/>
              <a:t>such</a:t>
            </a:r>
            <a:r>
              <a:rPr spc="80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dirty="0"/>
              <a:t>annual</a:t>
            </a:r>
            <a:r>
              <a:rPr spc="85" dirty="0"/>
              <a:t> </a:t>
            </a:r>
            <a:r>
              <a:rPr dirty="0"/>
              <a:t>leave.</a:t>
            </a:r>
            <a:r>
              <a:rPr spc="55" dirty="0"/>
              <a:t> </a:t>
            </a:r>
            <a:r>
              <a:rPr dirty="0"/>
              <a:t>All</a:t>
            </a:r>
            <a:r>
              <a:rPr spc="20" dirty="0"/>
              <a:t> </a:t>
            </a:r>
            <a:r>
              <a:rPr dirty="0"/>
              <a:t>absences</a:t>
            </a:r>
            <a:r>
              <a:rPr spc="135" dirty="0"/>
              <a:t> </a:t>
            </a:r>
            <a:r>
              <a:rPr dirty="0"/>
              <a:t>should</a:t>
            </a:r>
            <a:r>
              <a:rPr spc="75" dirty="0"/>
              <a:t> </a:t>
            </a:r>
            <a:r>
              <a:rPr dirty="0"/>
              <a:t>be</a:t>
            </a:r>
            <a:r>
              <a:rPr spc="40" dirty="0"/>
              <a:t> </a:t>
            </a:r>
            <a:r>
              <a:rPr dirty="0"/>
              <a:t>entered</a:t>
            </a:r>
            <a:r>
              <a:rPr spc="145" dirty="0"/>
              <a:t> </a:t>
            </a:r>
            <a:r>
              <a:rPr dirty="0"/>
              <a:t>by</a:t>
            </a:r>
            <a:r>
              <a:rPr spc="30" dirty="0"/>
              <a:t> </a:t>
            </a:r>
            <a:r>
              <a:rPr spc="-25" dirty="0"/>
              <a:t>the </a:t>
            </a:r>
            <a:r>
              <a:rPr dirty="0"/>
              <a:t>employee,</a:t>
            </a:r>
            <a:r>
              <a:rPr spc="135" dirty="0"/>
              <a:t> </a:t>
            </a:r>
            <a:r>
              <a:rPr dirty="0"/>
              <a:t>and</a:t>
            </a:r>
            <a:r>
              <a:rPr spc="5" dirty="0"/>
              <a:t> </a:t>
            </a:r>
            <a:r>
              <a:rPr dirty="0"/>
              <a:t>approved</a:t>
            </a:r>
            <a:r>
              <a:rPr spc="150" dirty="0"/>
              <a:t> </a:t>
            </a:r>
            <a:r>
              <a:rPr dirty="0"/>
              <a:t>by</a:t>
            </a:r>
            <a:r>
              <a:rPr spc="35" dirty="0"/>
              <a:t> </a:t>
            </a:r>
            <a:r>
              <a:rPr dirty="0"/>
              <a:t>the</a:t>
            </a:r>
            <a:r>
              <a:rPr spc="50" dirty="0"/>
              <a:t> </a:t>
            </a:r>
            <a:r>
              <a:rPr spc="-10" dirty="0"/>
              <a:t>supervisor,</a:t>
            </a:r>
            <a:r>
              <a:rPr spc="280" dirty="0"/>
              <a:t> </a:t>
            </a:r>
            <a:r>
              <a:rPr dirty="0"/>
              <a:t>no later</a:t>
            </a:r>
            <a:r>
              <a:rPr spc="55" dirty="0"/>
              <a:t> </a:t>
            </a:r>
            <a:r>
              <a:rPr dirty="0"/>
              <a:t>than</a:t>
            </a:r>
            <a:r>
              <a:rPr spc="5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end</a:t>
            </a:r>
            <a:r>
              <a:rPr spc="8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50" dirty="0"/>
              <a:t> </a:t>
            </a:r>
            <a:r>
              <a:rPr dirty="0"/>
              <a:t>pay</a:t>
            </a:r>
            <a:r>
              <a:rPr spc="40" dirty="0"/>
              <a:t> </a:t>
            </a:r>
            <a:r>
              <a:rPr dirty="0"/>
              <a:t>period</a:t>
            </a:r>
            <a:r>
              <a:rPr spc="80" dirty="0"/>
              <a:t> </a:t>
            </a:r>
            <a:r>
              <a:rPr dirty="0"/>
              <a:t>in </a:t>
            </a:r>
            <a:r>
              <a:rPr spc="-10" dirty="0"/>
              <a:t>which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absence</a:t>
            </a:r>
            <a:r>
              <a:rPr spc="130" dirty="0"/>
              <a:t> </a:t>
            </a:r>
            <a:r>
              <a:rPr spc="-10" dirty="0"/>
              <a:t>occurs.</a:t>
            </a:r>
            <a:endParaRPr lang="en-US" spc="-10" dirty="0"/>
          </a:p>
          <a:p>
            <a:pPr marL="12700" marR="5080">
              <a:lnSpc>
                <a:spcPct val="92700"/>
              </a:lnSpc>
              <a:spcBef>
                <a:spcPts val="260"/>
              </a:spcBef>
            </a:pPr>
            <a:endParaRPr lang="en-US" spc="-10" dirty="0"/>
          </a:p>
          <a:p>
            <a:pPr marL="12700" marR="5080">
              <a:lnSpc>
                <a:spcPct val="92700"/>
              </a:lnSpc>
              <a:spcBef>
                <a:spcPts val="260"/>
              </a:spcBef>
            </a:pPr>
            <a:r>
              <a:rPr lang="en-US" spc="-10" dirty="0"/>
              <a:t>Choose the Time tile to enter hours, manage and request leave and request FMLA.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665729" y="5071109"/>
            <a:ext cx="127000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10" dirty="0">
                <a:latin typeface="Calibri"/>
                <a:cs typeface="Calibri"/>
              </a:rPr>
              <a:t>1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867C2FB-966D-BAAE-875D-F043C56F2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070509"/>
            <a:ext cx="2429214" cy="19147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1C4D89-91B5-5C09-6525-C8B79AB69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761" y="4070509"/>
            <a:ext cx="1424155" cy="2048286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">
            <a:extLst>
              <a:ext uri="{FF2B5EF4-FFF2-40B4-BE49-F238E27FC236}">
                <a16:creationId xmlns:a16="http://schemas.microsoft.com/office/drawing/2014/main" id="{BC9B409E-90B5-FD63-39C8-B581F167F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62" y="433451"/>
            <a:ext cx="7829550" cy="786754"/>
          </a:xfrm>
          <a:prstGeom prst="rect">
            <a:avLst/>
          </a:prstGeom>
          <a:solidFill>
            <a:srgbClr val="00703C"/>
          </a:solidFill>
          <a:ln w="12700">
            <a:solidFill>
              <a:srgbClr val="2E528F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295"/>
              </a:spcBef>
            </a:pPr>
            <a:r>
              <a:rPr lang="en-US" sz="3200" b="0" spc="-40" dirty="0">
                <a:solidFill>
                  <a:srgbClr val="FFFFFF"/>
                </a:solidFill>
                <a:latin typeface="Calibri Light"/>
                <a:cs typeface="Calibri Light"/>
              </a:rPr>
              <a:t>ESS </a:t>
            </a:r>
            <a:r>
              <a:rPr sz="3200" b="0" spc="-40" dirty="0">
                <a:solidFill>
                  <a:srgbClr val="FFFFFF"/>
                </a:solidFill>
                <a:latin typeface="Calibri Light"/>
                <a:cs typeface="Calibri Light"/>
              </a:rPr>
              <a:t>Paycheck</a:t>
            </a:r>
            <a:r>
              <a:rPr sz="3200" b="0" spc="-2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alibri Light"/>
                <a:cs typeface="Calibri Light"/>
              </a:rPr>
              <a:t>/</a:t>
            </a:r>
            <a:r>
              <a:rPr sz="3200" b="0" spc="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W2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361" y="1787525"/>
            <a:ext cx="8034974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103370" algn="l"/>
              </a:tabLst>
            </a:pPr>
            <a:r>
              <a:rPr sz="1400" b="1" spc="-55" dirty="0">
                <a:latin typeface="Calibri"/>
                <a:cs typeface="Calibri"/>
              </a:rPr>
              <a:t>To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View</a:t>
            </a:r>
            <a:r>
              <a:rPr sz="1400" b="1" spc="-1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and/or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Print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Your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Paycheck</a:t>
            </a:r>
            <a:r>
              <a:rPr lang="en-US" sz="1400" b="1" spc="-10" dirty="0">
                <a:latin typeface="Calibri"/>
                <a:cs typeface="Calibri"/>
              </a:rPr>
              <a:t>	</a:t>
            </a:r>
            <a:r>
              <a:rPr sz="1400" b="1" spc="-55" dirty="0">
                <a:latin typeface="Calibri"/>
                <a:cs typeface="Calibri"/>
              </a:rPr>
              <a:t>To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View</a:t>
            </a:r>
            <a:r>
              <a:rPr sz="1400" b="1" spc="-9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and/or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Print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Your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W-</a:t>
            </a:r>
            <a:r>
              <a:rPr sz="1400" b="1" spc="-50" dirty="0">
                <a:latin typeface="Calibri"/>
                <a:cs typeface="Calibri"/>
              </a:rPr>
              <a:t>2</a:t>
            </a:r>
            <a:r>
              <a:rPr lang="en-US" sz="1400" b="1" spc="-50" dirty="0">
                <a:latin typeface="Calibri"/>
                <a:cs typeface="Calibri"/>
              </a:rPr>
              <a:t>, Update Direct Deposit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86351" y="1814576"/>
            <a:ext cx="37465" cy="3750945"/>
          </a:xfrm>
          <a:custGeom>
            <a:avLst/>
            <a:gdLst/>
            <a:ahLst/>
            <a:cxnLst/>
            <a:rect l="l" t="t" r="r" b="b"/>
            <a:pathLst>
              <a:path w="37464" h="3750945">
                <a:moveTo>
                  <a:pt x="0" y="0"/>
                </a:moveTo>
                <a:lnTo>
                  <a:pt x="37211" y="3750818"/>
                </a:lnTo>
              </a:path>
            </a:pathLst>
          </a:custGeom>
          <a:ln w="63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2B766F-B3FC-DCDF-5A2F-7FB87A52F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20" y="3063371"/>
            <a:ext cx="1294448" cy="10514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368E8B-64BD-DF47-D55F-AEB296585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515" y="3063371"/>
            <a:ext cx="2331451" cy="1014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9A17B-8836-EA4A-77F7-0D247C5F1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52" y="4011725"/>
            <a:ext cx="2788071" cy="20785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109E5A-0D4E-5B3D-4470-75F8BC9EEE5C}"/>
              </a:ext>
            </a:extLst>
          </p:cNvPr>
          <p:cNvSpPr txBox="1"/>
          <p:nvPr/>
        </p:nvSpPr>
        <p:spPr>
          <a:xfrm>
            <a:off x="714120" y="2199945"/>
            <a:ext cx="340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In Employee Self Service click on Payroll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Paychecks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Choose the paycheck you’d like to view/print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6407BA-9458-55E0-DD56-CD72DBE4A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517" y="3024933"/>
            <a:ext cx="1294448" cy="105142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B361D9-C154-6699-1E04-13FB1D1972A4}"/>
              </a:ext>
            </a:extLst>
          </p:cNvPr>
          <p:cNvSpPr txBox="1"/>
          <p:nvPr/>
        </p:nvSpPr>
        <p:spPr>
          <a:xfrm>
            <a:off x="4728385" y="2205250"/>
            <a:ext cx="340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In Employee Self Service click on Payroll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W-2 Forms or select Direct Deposit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View and print or update from here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6A7FE2-8244-4E85-3525-A4F6347736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431"/>
          <a:stretch/>
        </p:blipFill>
        <p:spPr>
          <a:xfrm>
            <a:off x="4941469" y="4146151"/>
            <a:ext cx="3707866" cy="1399208"/>
          </a:xfrm>
          <a:prstGeom prst="rect">
            <a:avLst/>
          </a:prstGeom>
        </p:spPr>
      </p:pic>
      <p:pic>
        <p:nvPicPr>
          <p:cNvPr id="21" name="Picture 20" descr="A close-up of a logo&#10;&#10;Description automatically generated">
            <a:extLst>
              <a:ext uri="{FF2B5EF4-FFF2-40B4-BE49-F238E27FC236}">
                <a16:creationId xmlns:a16="http://schemas.microsoft.com/office/drawing/2014/main" id="{B843C88C-B27A-5BBC-47F7-58F7280E60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163641"/>
            <a:ext cx="1642872" cy="5377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556</Words>
  <Application>Microsoft Office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Franklin Gothic Book</vt:lpstr>
      <vt:lpstr>Office Theme</vt:lpstr>
      <vt:lpstr>New Employee Orientation</vt:lpstr>
      <vt:lpstr>Employee Self-Service (ESS)</vt:lpstr>
      <vt:lpstr>Duo Two-Factor Authentication (DUO)</vt:lpstr>
      <vt:lpstr>Employee Self-Service (ESS)</vt:lpstr>
      <vt:lpstr>Employee Self-Service (cont.)</vt:lpstr>
      <vt:lpstr>ESS Absence Management</vt:lpstr>
      <vt:lpstr>ESS Paycheck / W2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 Orientation</dc:title>
  <dc:creator>Hageness, Sandy</dc:creator>
  <cp:lastModifiedBy>Hageness, Sandy</cp:lastModifiedBy>
  <cp:revision>12</cp:revision>
  <dcterms:created xsi:type="dcterms:W3CDTF">2023-11-08T14:47:43Z</dcterms:created>
  <dcterms:modified xsi:type="dcterms:W3CDTF">2025-04-08T22:04:58Z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2023-07-25T00:00:00Z</vt:filetime>
  </property>
  <property fmtid="{D5CDD505-2E9C-101B-9397-08002B2CF9AE}" pid="3" name="LastSaved">
    <vt:filetime>2023-11-08T00:00:00Z</vt:filetime>
  </property>
</Properties>
</file>